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512" r:id="rId2"/>
    <p:sldId id="258" r:id="rId3"/>
    <p:sldId id="313" r:id="rId4"/>
    <p:sldId id="316" r:id="rId5"/>
    <p:sldId id="513" r:id="rId6"/>
    <p:sldId id="322" r:id="rId7"/>
    <p:sldId id="584" r:id="rId8"/>
    <p:sldId id="585" r:id="rId9"/>
    <p:sldId id="314" r:id="rId10"/>
    <p:sldId id="516" r:id="rId11"/>
    <p:sldId id="517" r:id="rId12"/>
    <p:sldId id="518" r:id="rId13"/>
    <p:sldId id="519" r:id="rId14"/>
    <p:sldId id="520" r:id="rId15"/>
    <p:sldId id="521" r:id="rId16"/>
    <p:sldId id="522" r:id="rId17"/>
    <p:sldId id="523" r:id="rId18"/>
    <p:sldId id="524" r:id="rId19"/>
    <p:sldId id="574" r:id="rId20"/>
    <p:sldId id="525" r:id="rId21"/>
    <p:sldId id="526" r:id="rId22"/>
    <p:sldId id="527" r:id="rId23"/>
    <p:sldId id="580" r:id="rId24"/>
    <p:sldId id="529" r:id="rId25"/>
    <p:sldId id="530" r:id="rId26"/>
    <p:sldId id="531" r:id="rId27"/>
    <p:sldId id="533" r:id="rId28"/>
    <p:sldId id="575" r:id="rId29"/>
    <p:sldId id="576" r:id="rId30"/>
    <p:sldId id="535" r:id="rId31"/>
    <p:sldId id="536" r:id="rId32"/>
    <p:sldId id="577" r:id="rId33"/>
    <p:sldId id="578" r:id="rId34"/>
    <p:sldId id="537" r:id="rId35"/>
    <p:sldId id="538" r:id="rId36"/>
    <p:sldId id="539" r:id="rId37"/>
    <p:sldId id="579" r:id="rId38"/>
    <p:sldId id="541" r:id="rId39"/>
    <p:sldId id="542" r:id="rId40"/>
    <p:sldId id="543" r:id="rId41"/>
    <p:sldId id="544" r:id="rId42"/>
    <p:sldId id="545" r:id="rId43"/>
    <p:sldId id="546" r:id="rId44"/>
    <p:sldId id="547" r:id="rId45"/>
    <p:sldId id="588" r:id="rId46"/>
    <p:sldId id="589" r:id="rId47"/>
    <p:sldId id="590" r:id="rId48"/>
    <p:sldId id="587" r:id="rId49"/>
    <p:sldId id="549" r:id="rId50"/>
    <p:sldId id="600" r:id="rId51"/>
    <p:sldId id="550" r:id="rId52"/>
    <p:sldId id="551" r:id="rId53"/>
    <p:sldId id="552" r:id="rId54"/>
    <p:sldId id="553" r:id="rId55"/>
    <p:sldId id="554" r:id="rId56"/>
    <p:sldId id="555" r:id="rId57"/>
    <p:sldId id="556" r:id="rId58"/>
    <p:sldId id="557" r:id="rId59"/>
    <p:sldId id="558" r:id="rId60"/>
    <p:sldId id="559" r:id="rId61"/>
    <p:sldId id="560" r:id="rId62"/>
    <p:sldId id="561" r:id="rId63"/>
    <p:sldId id="562" r:id="rId64"/>
    <p:sldId id="563" r:id="rId65"/>
    <p:sldId id="594" r:id="rId66"/>
    <p:sldId id="564" r:id="rId67"/>
    <p:sldId id="591" r:id="rId68"/>
    <p:sldId id="592" r:id="rId69"/>
    <p:sldId id="596" r:id="rId70"/>
    <p:sldId id="565" r:id="rId71"/>
    <p:sldId id="595" r:id="rId72"/>
    <p:sldId id="568" r:id="rId73"/>
    <p:sldId id="569" r:id="rId74"/>
    <p:sldId id="570" r:id="rId75"/>
    <p:sldId id="582" r:id="rId76"/>
    <p:sldId id="571" r:id="rId77"/>
    <p:sldId id="572" r:id="rId78"/>
    <p:sldId id="484" r:id="rId79"/>
    <p:sldId id="581" r:id="rId80"/>
    <p:sldId id="597" r:id="rId81"/>
    <p:sldId id="598" r:id="rId82"/>
    <p:sldId id="573"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p:scale>
          <a:sx n="75" d="100"/>
          <a:sy n="75" d="100"/>
        </p:scale>
        <p:origin x="-133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notesViewPr>
    <p:cSldViewPr>
      <p:cViewPr varScale="1">
        <p:scale>
          <a:sx n="53" d="100"/>
          <a:sy n="53"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5177E-AA99-4B07-B7B2-0C1F2EA4F65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zh-CN" altLang="en-US"/>
        </a:p>
      </dgm:t>
    </dgm:pt>
    <dgm:pt modelId="{D6455BED-CDC9-43A4-80EE-0EE303735A7C}">
      <dgm:prSet phldrT="[文本]"/>
      <dgm:spPr/>
      <dgm:t>
        <a:bodyPr/>
        <a:lstStyle/>
        <a:p>
          <a:r>
            <a:rPr lang="zh-CN" altLang="en-US" dirty="0" smtClean="0"/>
            <a:t>法律产品</a:t>
          </a:r>
          <a:endParaRPr lang="zh-CN" altLang="en-US" dirty="0"/>
        </a:p>
      </dgm:t>
    </dgm:pt>
    <dgm:pt modelId="{4D6A386B-6D58-4F80-82E9-594AC63C685D}" type="parTrans" cxnId="{125B1C48-8D39-457F-9B19-B1D2FB4A10E7}">
      <dgm:prSet/>
      <dgm:spPr/>
      <dgm:t>
        <a:bodyPr/>
        <a:lstStyle/>
        <a:p>
          <a:endParaRPr lang="zh-CN" altLang="en-US"/>
        </a:p>
      </dgm:t>
    </dgm:pt>
    <dgm:pt modelId="{1852B282-1F49-47E7-AF89-46FC7679D27C}" type="sibTrans" cxnId="{125B1C48-8D39-457F-9B19-B1D2FB4A10E7}">
      <dgm:prSet/>
      <dgm:spPr/>
      <dgm:t>
        <a:bodyPr/>
        <a:lstStyle/>
        <a:p>
          <a:endParaRPr lang="zh-CN" altLang="en-US"/>
        </a:p>
      </dgm:t>
    </dgm:pt>
    <dgm:pt modelId="{4CB8D7F7-C7FA-4117-BF7E-94DDCDF1543D}">
      <dgm:prSet phldrT="[文本]"/>
      <dgm:spPr/>
      <dgm:t>
        <a:bodyPr/>
        <a:lstStyle/>
        <a:p>
          <a:r>
            <a:rPr lang="zh-CN" altLang="en-US" dirty="0" smtClean="0"/>
            <a:t>法律信息通用产品</a:t>
          </a:r>
          <a:endParaRPr lang="zh-CN" altLang="en-US" dirty="0"/>
        </a:p>
      </dgm:t>
    </dgm:pt>
    <dgm:pt modelId="{7E560263-BFFC-42EE-907F-4C9BE3F7BDE5}" type="parTrans" cxnId="{A0EAB3E3-A7FB-498D-8B16-101DB5013F12}">
      <dgm:prSet/>
      <dgm:spPr/>
      <dgm:t>
        <a:bodyPr/>
        <a:lstStyle/>
        <a:p>
          <a:endParaRPr lang="zh-CN" altLang="en-US"/>
        </a:p>
      </dgm:t>
    </dgm:pt>
    <dgm:pt modelId="{F8674881-7AAC-4042-B5B2-E1100E153D39}" type="sibTrans" cxnId="{A0EAB3E3-A7FB-498D-8B16-101DB5013F12}">
      <dgm:prSet/>
      <dgm:spPr/>
      <dgm:t>
        <a:bodyPr/>
        <a:lstStyle/>
        <a:p>
          <a:endParaRPr lang="zh-CN" altLang="en-US"/>
        </a:p>
      </dgm:t>
    </dgm:pt>
    <dgm:pt modelId="{E6560325-0274-4955-BEF3-CB69064D8891}">
      <dgm:prSet phldrT="[文本]"/>
      <dgm:spPr/>
      <dgm:t>
        <a:bodyPr/>
        <a:lstStyle/>
        <a:p>
          <a:r>
            <a:rPr lang="zh-CN" altLang="en-US" dirty="0" smtClean="0"/>
            <a:t>公检法司通用产品</a:t>
          </a:r>
          <a:endParaRPr lang="zh-CN" altLang="en-US" dirty="0"/>
        </a:p>
      </dgm:t>
    </dgm:pt>
    <dgm:pt modelId="{63B36841-95DC-48CC-907C-A2D91566EFB7}" type="parTrans" cxnId="{8CF3ED42-FB87-4CFD-89A6-CB1419387E66}">
      <dgm:prSet/>
      <dgm:spPr/>
      <dgm:t>
        <a:bodyPr/>
        <a:lstStyle/>
        <a:p>
          <a:endParaRPr lang="zh-CN" altLang="en-US"/>
        </a:p>
      </dgm:t>
    </dgm:pt>
    <dgm:pt modelId="{D3ABB47E-A72B-440D-AD72-C0E5704654E9}" type="sibTrans" cxnId="{8CF3ED42-FB87-4CFD-89A6-CB1419387E66}">
      <dgm:prSet/>
      <dgm:spPr/>
      <dgm:t>
        <a:bodyPr/>
        <a:lstStyle/>
        <a:p>
          <a:endParaRPr lang="zh-CN" altLang="en-US"/>
        </a:p>
      </dgm:t>
    </dgm:pt>
    <dgm:pt modelId="{36B9A056-F3C6-4000-96B6-A2C1A5106C03}">
      <dgm:prSet phldrT="[文本]"/>
      <dgm:spPr/>
      <dgm:t>
        <a:bodyPr/>
        <a:lstStyle/>
        <a:p>
          <a:r>
            <a:rPr lang="zh-CN" altLang="en-US" dirty="0" smtClean="0"/>
            <a:t>检察院</a:t>
          </a:r>
          <a:endParaRPr lang="en-US" altLang="zh-CN" dirty="0" smtClean="0"/>
        </a:p>
        <a:p>
          <a:r>
            <a:rPr lang="zh-CN" altLang="en-US" dirty="0" smtClean="0"/>
            <a:t>专用产品</a:t>
          </a:r>
          <a:endParaRPr lang="zh-CN" altLang="en-US" dirty="0"/>
        </a:p>
      </dgm:t>
    </dgm:pt>
    <dgm:pt modelId="{A6200DD1-AF89-45A7-AE25-4B792DDDD27A}" type="parTrans" cxnId="{629EBB62-5CD7-4E6E-9271-A3E52E67413C}">
      <dgm:prSet/>
      <dgm:spPr/>
      <dgm:t>
        <a:bodyPr/>
        <a:lstStyle/>
        <a:p>
          <a:endParaRPr lang="zh-CN" altLang="en-US"/>
        </a:p>
      </dgm:t>
    </dgm:pt>
    <dgm:pt modelId="{FBEF56D0-CD56-4075-91BF-1CEB8A28BB40}" type="sibTrans" cxnId="{629EBB62-5CD7-4E6E-9271-A3E52E67413C}">
      <dgm:prSet/>
      <dgm:spPr/>
      <dgm:t>
        <a:bodyPr/>
        <a:lstStyle/>
        <a:p>
          <a:endParaRPr lang="zh-CN" altLang="en-US"/>
        </a:p>
      </dgm:t>
    </dgm:pt>
    <dgm:pt modelId="{6BA02B11-89EC-477F-ACAC-FFEE2F18D3DF}">
      <dgm:prSet phldrT="[文本]"/>
      <dgm:spPr/>
      <dgm:t>
        <a:bodyPr/>
        <a:lstStyle/>
        <a:p>
          <a:r>
            <a:rPr lang="zh-CN" altLang="en-US" dirty="0" smtClean="0"/>
            <a:t>法院专用产品</a:t>
          </a:r>
          <a:endParaRPr lang="zh-CN" altLang="en-US" dirty="0"/>
        </a:p>
      </dgm:t>
    </dgm:pt>
    <dgm:pt modelId="{D1139323-5EDB-486F-92F6-E65C0CC5BF8C}" type="parTrans" cxnId="{F56BA338-EF8E-4C95-BD9E-749F8483977C}">
      <dgm:prSet/>
      <dgm:spPr/>
      <dgm:t>
        <a:bodyPr/>
        <a:lstStyle/>
        <a:p>
          <a:endParaRPr lang="zh-CN" altLang="en-US"/>
        </a:p>
      </dgm:t>
    </dgm:pt>
    <dgm:pt modelId="{C725FACE-9B8F-4EEB-AB5E-97DC329E838E}" type="sibTrans" cxnId="{F56BA338-EF8E-4C95-BD9E-749F8483977C}">
      <dgm:prSet/>
      <dgm:spPr/>
      <dgm:t>
        <a:bodyPr/>
        <a:lstStyle/>
        <a:p>
          <a:endParaRPr lang="zh-CN" altLang="en-US"/>
        </a:p>
      </dgm:t>
    </dgm:pt>
    <dgm:pt modelId="{235A8992-BF5F-42AC-B1D5-B37EBBCB7EED}">
      <dgm:prSet/>
      <dgm:spPr/>
      <dgm:t>
        <a:bodyPr/>
        <a:lstStyle/>
        <a:p>
          <a:r>
            <a:rPr lang="zh-CN" altLang="en-US" dirty="0" smtClean="0"/>
            <a:t>法律信息专业产品</a:t>
          </a:r>
          <a:endParaRPr lang="zh-CN" altLang="en-US" dirty="0"/>
        </a:p>
      </dgm:t>
    </dgm:pt>
    <dgm:pt modelId="{098D9FF1-7665-480A-9BCD-27A1A73C15A8}" type="parTrans" cxnId="{4D636B97-C8DD-414D-9CA9-B09DEB6753A4}">
      <dgm:prSet/>
      <dgm:spPr/>
      <dgm:t>
        <a:bodyPr/>
        <a:lstStyle/>
        <a:p>
          <a:endParaRPr lang="zh-CN" altLang="en-US"/>
        </a:p>
      </dgm:t>
    </dgm:pt>
    <dgm:pt modelId="{C44C0611-3549-42AC-8FB5-4FB856779E4F}" type="sibTrans" cxnId="{4D636B97-C8DD-414D-9CA9-B09DEB6753A4}">
      <dgm:prSet/>
      <dgm:spPr/>
      <dgm:t>
        <a:bodyPr/>
        <a:lstStyle/>
        <a:p>
          <a:endParaRPr lang="zh-CN" altLang="en-US"/>
        </a:p>
      </dgm:t>
    </dgm:pt>
    <dgm:pt modelId="{AF5B0864-B0B7-434D-A3A9-5CE4AE1F31DC}" type="pres">
      <dgm:prSet presAssocID="{F0C5177E-AA99-4B07-B7B2-0C1F2EA4F651}" presName="cycle" presStyleCnt="0">
        <dgm:presLayoutVars>
          <dgm:chMax val="1"/>
          <dgm:dir/>
          <dgm:animLvl val="ctr"/>
          <dgm:resizeHandles val="exact"/>
        </dgm:presLayoutVars>
      </dgm:prSet>
      <dgm:spPr/>
      <dgm:t>
        <a:bodyPr/>
        <a:lstStyle/>
        <a:p>
          <a:endParaRPr lang="zh-CN" altLang="en-US"/>
        </a:p>
      </dgm:t>
    </dgm:pt>
    <dgm:pt modelId="{A4E1E1F5-89AC-4DF1-AFA2-B1648E333FC2}" type="pres">
      <dgm:prSet presAssocID="{D6455BED-CDC9-43A4-80EE-0EE303735A7C}" presName="centerShape" presStyleLbl="node0" presStyleIdx="0" presStyleCnt="1"/>
      <dgm:spPr/>
      <dgm:t>
        <a:bodyPr/>
        <a:lstStyle/>
        <a:p>
          <a:endParaRPr lang="zh-CN" altLang="en-US"/>
        </a:p>
      </dgm:t>
    </dgm:pt>
    <dgm:pt modelId="{46FA6694-91AD-4BE7-BE24-17292842C45C}" type="pres">
      <dgm:prSet presAssocID="{7E560263-BFFC-42EE-907F-4C9BE3F7BDE5}" presName="Name9" presStyleLbl="parChTrans1D2" presStyleIdx="0" presStyleCnt="5"/>
      <dgm:spPr/>
      <dgm:t>
        <a:bodyPr/>
        <a:lstStyle/>
        <a:p>
          <a:endParaRPr lang="zh-CN" altLang="en-US"/>
        </a:p>
      </dgm:t>
    </dgm:pt>
    <dgm:pt modelId="{43AC8285-4643-4CAB-B097-FFDC180703BD}" type="pres">
      <dgm:prSet presAssocID="{7E560263-BFFC-42EE-907F-4C9BE3F7BDE5}" presName="connTx" presStyleLbl="parChTrans1D2" presStyleIdx="0" presStyleCnt="5"/>
      <dgm:spPr/>
      <dgm:t>
        <a:bodyPr/>
        <a:lstStyle/>
        <a:p>
          <a:endParaRPr lang="zh-CN" altLang="en-US"/>
        </a:p>
      </dgm:t>
    </dgm:pt>
    <dgm:pt modelId="{108B105A-00E4-4BED-866C-C80CFDFBA550}" type="pres">
      <dgm:prSet presAssocID="{4CB8D7F7-C7FA-4117-BF7E-94DDCDF1543D}" presName="node" presStyleLbl="node1" presStyleIdx="0" presStyleCnt="5">
        <dgm:presLayoutVars>
          <dgm:bulletEnabled val="1"/>
        </dgm:presLayoutVars>
      </dgm:prSet>
      <dgm:spPr/>
      <dgm:t>
        <a:bodyPr/>
        <a:lstStyle/>
        <a:p>
          <a:endParaRPr lang="zh-CN" altLang="en-US"/>
        </a:p>
      </dgm:t>
    </dgm:pt>
    <dgm:pt modelId="{68D881C8-9C04-4B93-B085-83B4F670D382}" type="pres">
      <dgm:prSet presAssocID="{63B36841-95DC-48CC-907C-A2D91566EFB7}" presName="Name9" presStyleLbl="parChTrans1D2" presStyleIdx="1" presStyleCnt="5"/>
      <dgm:spPr/>
      <dgm:t>
        <a:bodyPr/>
        <a:lstStyle/>
        <a:p>
          <a:endParaRPr lang="zh-CN" altLang="en-US"/>
        </a:p>
      </dgm:t>
    </dgm:pt>
    <dgm:pt modelId="{42DF87CC-4725-448E-A833-26355FBE3127}" type="pres">
      <dgm:prSet presAssocID="{63B36841-95DC-48CC-907C-A2D91566EFB7}" presName="connTx" presStyleLbl="parChTrans1D2" presStyleIdx="1" presStyleCnt="5"/>
      <dgm:spPr/>
      <dgm:t>
        <a:bodyPr/>
        <a:lstStyle/>
        <a:p>
          <a:endParaRPr lang="zh-CN" altLang="en-US"/>
        </a:p>
      </dgm:t>
    </dgm:pt>
    <dgm:pt modelId="{60D5AD91-A4E4-4042-92D7-0703A5117869}" type="pres">
      <dgm:prSet presAssocID="{E6560325-0274-4955-BEF3-CB69064D8891}" presName="node" presStyleLbl="node1" presStyleIdx="1" presStyleCnt="5">
        <dgm:presLayoutVars>
          <dgm:bulletEnabled val="1"/>
        </dgm:presLayoutVars>
      </dgm:prSet>
      <dgm:spPr/>
      <dgm:t>
        <a:bodyPr/>
        <a:lstStyle/>
        <a:p>
          <a:endParaRPr lang="zh-CN" altLang="en-US"/>
        </a:p>
      </dgm:t>
    </dgm:pt>
    <dgm:pt modelId="{F108000D-1564-42EA-8C83-75872BD3BEF1}" type="pres">
      <dgm:prSet presAssocID="{A6200DD1-AF89-45A7-AE25-4B792DDDD27A}" presName="Name9" presStyleLbl="parChTrans1D2" presStyleIdx="2" presStyleCnt="5"/>
      <dgm:spPr/>
      <dgm:t>
        <a:bodyPr/>
        <a:lstStyle/>
        <a:p>
          <a:endParaRPr lang="zh-CN" altLang="en-US"/>
        </a:p>
      </dgm:t>
    </dgm:pt>
    <dgm:pt modelId="{768AD8FD-6891-432E-B19B-FF28792ECBF6}" type="pres">
      <dgm:prSet presAssocID="{A6200DD1-AF89-45A7-AE25-4B792DDDD27A}" presName="connTx" presStyleLbl="parChTrans1D2" presStyleIdx="2" presStyleCnt="5"/>
      <dgm:spPr/>
      <dgm:t>
        <a:bodyPr/>
        <a:lstStyle/>
        <a:p>
          <a:endParaRPr lang="zh-CN" altLang="en-US"/>
        </a:p>
      </dgm:t>
    </dgm:pt>
    <dgm:pt modelId="{60D1AC78-BA2E-4F37-A005-1E268C15B11B}" type="pres">
      <dgm:prSet presAssocID="{36B9A056-F3C6-4000-96B6-A2C1A5106C03}" presName="node" presStyleLbl="node1" presStyleIdx="2" presStyleCnt="5">
        <dgm:presLayoutVars>
          <dgm:bulletEnabled val="1"/>
        </dgm:presLayoutVars>
      </dgm:prSet>
      <dgm:spPr/>
      <dgm:t>
        <a:bodyPr/>
        <a:lstStyle/>
        <a:p>
          <a:endParaRPr lang="zh-CN" altLang="en-US"/>
        </a:p>
      </dgm:t>
    </dgm:pt>
    <dgm:pt modelId="{389BD4A6-A619-4985-BD01-84D807B67E71}" type="pres">
      <dgm:prSet presAssocID="{D1139323-5EDB-486F-92F6-E65C0CC5BF8C}" presName="Name9" presStyleLbl="parChTrans1D2" presStyleIdx="3" presStyleCnt="5"/>
      <dgm:spPr/>
      <dgm:t>
        <a:bodyPr/>
        <a:lstStyle/>
        <a:p>
          <a:endParaRPr lang="zh-CN" altLang="en-US"/>
        </a:p>
      </dgm:t>
    </dgm:pt>
    <dgm:pt modelId="{C1EE6BDE-47CF-4242-812D-A6234AD16D42}" type="pres">
      <dgm:prSet presAssocID="{D1139323-5EDB-486F-92F6-E65C0CC5BF8C}" presName="connTx" presStyleLbl="parChTrans1D2" presStyleIdx="3" presStyleCnt="5"/>
      <dgm:spPr/>
      <dgm:t>
        <a:bodyPr/>
        <a:lstStyle/>
        <a:p>
          <a:endParaRPr lang="zh-CN" altLang="en-US"/>
        </a:p>
      </dgm:t>
    </dgm:pt>
    <dgm:pt modelId="{E79EAE5C-C2C4-4A27-AB01-9698C3C39E03}" type="pres">
      <dgm:prSet presAssocID="{6BA02B11-89EC-477F-ACAC-FFEE2F18D3DF}" presName="node" presStyleLbl="node1" presStyleIdx="3" presStyleCnt="5">
        <dgm:presLayoutVars>
          <dgm:bulletEnabled val="1"/>
        </dgm:presLayoutVars>
      </dgm:prSet>
      <dgm:spPr/>
      <dgm:t>
        <a:bodyPr/>
        <a:lstStyle/>
        <a:p>
          <a:endParaRPr lang="zh-CN" altLang="en-US"/>
        </a:p>
      </dgm:t>
    </dgm:pt>
    <dgm:pt modelId="{C0F20DB6-8195-44ED-BB27-AE2C0DDB0FE0}" type="pres">
      <dgm:prSet presAssocID="{098D9FF1-7665-480A-9BCD-27A1A73C15A8}" presName="Name9" presStyleLbl="parChTrans1D2" presStyleIdx="4" presStyleCnt="5"/>
      <dgm:spPr/>
      <dgm:t>
        <a:bodyPr/>
        <a:lstStyle/>
        <a:p>
          <a:endParaRPr lang="zh-CN" altLang="en-US"/>
        </a:p>
      </dgm:t>
    </dgm:pt>
    <dgm:pt modelId="{5E93BDB4-1CAC-41BA-BF5D-08F91FFDE608}" type="pres">
      <dgm:prSet presAssocID="{098D9FF1-7665-480A-9BCD-27A1A73C15A8}" presName="connTx" presStyleLbl="parChTrans1D2" presStyleIdx="4" presStyleCnt="5"/>
      <dgm:spPr/>
      <dgm:t>
        <a:bodyPr/>
        <a:lstStyle/>
        <a:p>
          <a:endParaRPr lang="zh-CN" altLang="en-US"/>
        </a:p>
      </dgm:t>
    </dgm:pt>
    <dgm:pt modelId="{CA20B671-074F-4345-AD98-9C26832F926E}" type="pres">
      <dgm:prSet presAssocID="{235A8992-BF5F-42AC-B1D5-B37EBBCB7EED}" presName="node" presStyleLbl="node1" presStyleIdx="4" presStyleCnt="5">
        <dgm:presLayoutVars>
          <dgm:bulletEnabled val="1"/>
        </dgm:presLayoutVars>
      </dgm:prSet>
      <dgm:spPr/>
      <dgm:t>
        <a:bodyPr/>
        <a:lstStyle/>
        <a:p>
          <a:endParaRPr lang="zh-CN" altLang="en-US"/>
        </a:p>
      </dgm:t>
    </dgm:pt>
  </dgm:ptLst>
  <dgm:cxnLst>
    <dgm:cxn modelId="{E6E3D0D5-4437-4362-9AE1-5F068EDA45A5}" type="presOf" srcId="{36B9A056-F3C6-4000-96B6-A2C1A5106C03}" destId="{60D1AC78-BA2E-4F37-A005-1E268C15B11B}" srcOrd="0" destOrd="0" presId="urn:microsoft.com/office/officeart/2005/8/layout/radial1"/>
    <dgm:cxn modelId="{AF896688-0C94-419B-A5C4-E81255770799}" type="presOf" srcId="{098D9FF1-7665-480A-9BCD-27A1A73C15A8}" destId="{5E93BDB4-1CAC-41BA-BF5D-08F91FFDE608}" srcOrd="1" destOrd="0" presId="urn:microsoft.com/office/officeart/2005/8/layout/radial1"/>
    <dgm:cxn modelId="{125B1C48-8D39-457F-9B19-B1D2FB4A10E7}" srcId="{F0C5177E-AA99-4B07-B7B2-0C1F2EA4F651}" destId="{D6455BED-CDC9-43A4-80EE-0EE303735A7C}" srcOrd="0" destOrd="0" parTransId="{4D6A386B-6D58-4F80-82E9-594AC63C685D}" sibTransId="{1852B282-1F49-47E7-AF89-46FC7679D27C}"/>
    <dgm:cxn modelId="{BEAAF6F0-5AE4-42B6-8C36-67B4C9D83EB1}" type="presOf" srcId="{D1139323-5EDB-486F-92F6-E65C0CC5BF8C}" destId="{C1EE6BDE-47CF-4242-812D-A6234AD16D42}" srcOrd="1" destOrd="0" presId="urn:microsoft.com/office/officeart/2005/8/layout/radial1"/>
    <dgm:cxn modelId="{4D636B97-C8DD-414D-9CA9-B09DEB6753A4}" srcId="{D6455BED-CDC9-43A4-80EE-0EE303735A7C}" destId="{235A8992-BF5F-42AC-B1D5-B37EBBCB7EED}" srcOrd="4" destOrd="0" parTransId="{098D9FF1-7665-480A-9BCD-27A1A73C15A8}" sibTransId="{C44C0611-3549-42AC-8FB5-4FB856779E4F}"/>
    <dgm:cxn modelId="{9ADF43CB-3C33-44F1-87C2-AA76F6B0C421}" type="presOf" srcId="{63B36841-95DC-48CC-907C-A2D91566EFB7}" destId="{68D881C8-9C04-4B93-B085-83B4F670D382}" srcOrd="0" destOrd="0" presId="urn:microsoft.com/office/officeart/2005/8/layout/radial1"/>
    <dgm:cxn modelId="{B040C7B6-8AE5-4C18-BE87-135E551DC95C}" type="presOf" srcId="{F0C5177E-AA99-4B07-B7B2-0C1F2EA4F651}" destId="{AF5B0864-B0B7-434D-A3A9-5CE4AE1F31DC}" srcOrd="0" destOrd="0" presId="urn:microsoft.com/office/officeart/2005/8/layout/radial1"/>
    <dgm:cxn modelId="{F56BA338-EF8E-4C95-BD9E-749F8483977C}" srcId="{D6455BED-CDC9-43A4-80EE-0EE303735A7C}" destId="{6BA02B11-89EC-477F-ACAC-FFEE2F18D3DF}" srcOrd="3" destOrd="0" parTransId="{D1139323-5EDB-486F-92F6-E65C0CC5BF8C}" sibTransId="{C725FACE-9B8F-4EEB-AB5E-97DC329E838E}"/>
    <dgm:cxn modelId="{8CF3ED42-FB87-4CFD-89A6-CB1419387E66}" srcId="{D6455BED-CDC9-43A4-80EE-0EE303735A7C}" destId="{E6560325-0274-4955-BEF3-CB69064D8891}" srcOrd="1" destOrd="0" parTransId="{63B36841-95DC-48CC-907C-A2D91566EFB7}" sibTransId="{D3ABB47E-A72B-440D-AD72-C0E5704654E9}"/>
    <dgm:cxn modelId="{5AE1023D-8284-40A0-915F-D759D34EF679}" type="presOf" srcId="{63B36841-95DC-48CC-907C-A2D91566EFB7}" destId="{42DF87CC-4725-448E-A833-26355FBE3127}" srcOrd="1" destOrd="0" presId="urn:microsoft.com/office/officeart/2005/8/layout/radial1"/>
    <dgm:cxn modelId="{01D0D951-6119-4193-A6BD-7F2BBBFB938A}" type="presOf" srcId="{E6560325-0274-4955-BEF3-CB69064D8891}" destId="{60D5AD91-A4E4-4042-92D7-0703A5117869}" srcOrd="0" destOrd="0" presId="urn:microsoft.com/office/officeart/2005/8/layout/radial1"/>
    <dgm:cxn modelId="{E16317C4-53F3-4D9A-980A-E5511820DDA3}" type="presOf" srcId="{4CB8D7F7-C7FA-4117-BF7E-94DDCDF1543D}" destId="{108B105A-00E4-4BED-866C-C80CFDFBA550}" srcOrd="0" destOrd="0" presId="urn:microsoft.com/office/officeart/2005/8/layout/radial1"/>
    <dgm:cxn modelId="{67749596-CCF4-4566-BBF6-4DB82418CD8C}" type="presOf" srcId="{7E560263-BFFC-42EE-907F-4C9BE3F7BDE5}" destId="{43AC8285-4643-4CAB-B097-FFDC180703BD}" srcOrd="1" destOrd="0" presId="urn:microsoft.com/office/officeart/2005/8/layout/radial1"/>
    <dgm:cxn modelId="{2AD58F66-E5EC-450C-B60B-EFF14D6B38DC}" type="presOf" srcId="{D1139323-5EDB-486F-92F6-E65C0CC5BF8C}" destId="{389BD4A6-A619-4985-BD01-84D807B67E71}" srcOrd="0" destOrd="0" presId="urn:microsoft.com/office/officeart/2005/8/layout/radial1"/>
    <dgm:cxn modelId="{0CC79578-5BB3-4548-A4C3-83362FE9A4BF}" type="presOf" srcId="{A6200DD1-AF89-45A7-AE25-4B792DDDD27A}" destId="{768AD8FD-6891-432E-B19B-FF28792ECBF6}" srcOrd="1" destOrd="0" presId="urn:microsoft.com/office/officeart/2005/8/layout/radial1"/>
    <dgm:cxn modelId="{B0F630F7-AD74-4995-ABB8-22D145970EA0}" type="presOf" srcId="{098D9FF1-7665-480A-9BCD-27A1A73C15A8}" destId="{C0F20DB6-8195-44ED-BB27-AE2C0DDB0FE0}" srcOrd="0" destOrd="0" presId="urn:microsoft.com/office/officeart/2005/8/layout/radial1"/>
    <dgm:cxn modelId="{8018D34A-F39A-4EAB-8837-DF526108D301}" type="presOf" srcId="{6BA02B11-89EC-477F-ACAC-FFEE2F18D3DF}" destId="{E79EAE5C-C2C4-4A27-AB01-9698C3C39E03}" srcOrd="0" destOrd="0" presId="urn:microsoft.com/office/officeart/2005/8/layout/radial1"/>
    <dgm:cxn modelId="{C9EA076E-2E18-4729-B09A-C327B55E8B9B}" type="presOf" srcId="{D6455BED-CDC9-43A4-80EE-0EE303735A7C}" destId="{A4E1E1F5-89AC-4DF1-AFA2-B1648E333FC2}" srcOrd="0" destOrd="0" presId="urn:microsoft.com/office/officeart/2005/8/layout/radial1"/>
    <dgm:cxn modelId="{89296033-3D99-4654-8720-CF32E13D8D49}" type="presOf" srcId="{7E560263-BFFC-42EE-907F-4C9BE3F7BDE5}" destId="{46FA6694-91AD-4BE7-BE24-17292842C45C}" srcOrd="0" destOrd="0" presId="urn:microsoft.com/office/officeart/2005/8/layout/radial1"/>
    <dgm:cxn modelId="{629EBB62-5CD7-4E6E-9271-A3E52E67413C}" srcId="{D6455BED-CDC9-43A4-80EE-0EE303735A7C}" destId="{36B9A056-F3C6-4000-96B6-A2C1A5106C03}" srcOrd="2" destOrd="0" parTransId="{A6200DD1-AF89-45A7-AE25-4B792DDDD27A}" sibTransId="{FBEF56D0-CD56-4075-91BF-1CEB8A28BB40}"/>
    <dgm:cxn modelId="{A0EAB3E3-A7FB-498D-8B16-101DB5013F12}" srcId="{D6455BED-CDC9-43A4-80EE-0EE303735A7C}" destId="{4CB8D7F7-C7FA-4117-BF7E-94DDCDF1543D}" srcOrd="0" destOrd="0" parTransId="{7E560263-BFFC-42EE-907F-4C9BE3F7BDE5}" sibTransId="{F8674881-7AAC-4042-B5B2-E1100E153D39}"/>
    <dgm:cxn modelId="{71A32A01-C7E9-4457-878C-5721B34E406F}" type="presOf" srcId="{235A8992-BF5F-42AC-B1D5-B37EBBCB7EED}" destId="{CA20B671-074F-4345-AD98-9C26832F926E}" srcOrd="0" destOrd="0" presId="urn:microsoft.com/office/officeart/2005/8/layout/radial1"/>
    <dgm:cxn modelId="{BF7EC70E-7CB1-450E-91FE-7AA709A9CC3B}" type="presOf" srcId="{A6200DD1-AF89-45A7-AE25-4B792DDDD27A}" destId="{F108000D-1564-42EA-8C83-75872BD3BEF1}" srcOrd="0" destOrd="0" presId="urn:microsoft.com/office/officeart/2005/8/layout/radial1"/>
    <dgm:cxn modelId="{4A56F0F4-50AF-465C-90CF-503A6EBE98CA}" type="presParOf" srcId="{AF5B0864-B0B7-434D-A3A9-5CE4AE1F31DC}" destId="{A4E1E1F5-89AC-4DF1-AFA2-B1648E333FC2}" srcOrd="0" destOrd="0" presId="urn:microsoft.com/office/officeart/2005/8/layout/radial1"/>
    <dgm:cxn modelId="{160588E0-77D2-43CF-A0F3-9754A6EBA328}" type="presParOf" srcId="{AF5B0864-B0B7-434D-A3A9-5CE4AE1F31DC}" destId="{46FA6694-91AD-4BE7-BE24-17292842C45C}" srcOrd="1" destOrd="0" presId="urn:microsoft.com/office/officeart/2005/8/layout/radial1"/>
    <dgm:cxn modelId="{087D6191-9030-43DA-8904-01E46CC6721D}" type="presParOf" srcId="{46FA6694-91AD-4BE7-BE24-17292842C45C}" destId="{43AC8285-4643-4CAB-B097-FFDC180703BD}" srcOrd="0" destOrd="0" presId="urn:microsoft.com/office/officeart/2005/8/layout/radial1"/>
    <dgm:cxn modelId="{F537BC83-6CB1-4B1D-AA2A-F109870D6131}" type="presParOf" srcId="{AF5B0864-B0B7-434D-A3A9-5CE4AE1F31DC}" destId="{108B105A-00E4-4BED-866C-C80CFDFBA550}" srcOrd="2" destOrd="0" presId="urn:microsoft.com/office/officeart/2005/8/layout/radial1"/>
    <dgm:cxn modelId="{5B5DEE56-D0F8-47D1-8A07-475E5D684253}" type="presParOf" srcId="{AF5B0864-B0B7-434D-A3A9-5CE4AE1F31DC}" destId="{68D881C8-9C04-4B93-B085-83B4F670D382}" srcOrd="3" destOrd="0" presId="urn:microsoft.com/office/officeart/2005/8/layout/radial1"/>
    <dgm:cxn modelId="{58F032C2-2B72-46E7-A55A-5EDBFF4EDACB}" type="presParOf" srcId="{68D881C8-9C04-4B93-B085-83B4F670D382}" destId="{42DF87CC-4725-448E-A833-26355FBE3127}" srcOrd="0" destOrd="0" presId="urn:microsoft.com/office/officeart/2005/8/layout/radial1"/>
    <dgm:cxn modelId="{492DC3EA-2014-4AC3-AE8B-23E30B87DC4D}" type="presParOf" srcId="{AF5B0864-B0B7-434D-A3A9-5CE4AE1F31DC}" destId="{60D5AD91-A4E4-4042-92D7-0703A5117869}" srcOrd="4" destOrd="0" presId="urn:microsoft.com/office/officeart/2005/8/layout/radial1"/>
    <dgm:cxn modelId="{BF9B0B43-999A-43AD-8349-F164E8A74C26}" type="presParOf" srcId="{AF5B0864-B0B7-434D-A3A9-5CE4AE1F31DC}" destId="{F108000D-1564-42EA-8C83-75872BD3BEF1}" srcOrd="5" destOrd="0" presId="urn:microsoft.com/office/officeart/2005/8/layout/radial1"/>
    <dgm:cxn modelId="{D8352D5C-3FD5-464F-9EA4-E5FD2E85AC52}" type="presParOf" srcId="{F108000D-1564-42EA-8C83-75872BD3BEF1}" destId="{768AD8FD-6891-432E-B19B-FF28792ECBF6}" srcOrd="0" destOrd="0" presId="urn:microsoft.com/office/officeart/2005/8/layout/radial1"/>
    <dgm:cxn modelId="{118891C6-A729-4D05-9321-F75E8BFA4EA3}" type="presParOf" srcId="{AF5B0864-B0B7-434D-A3A9-5CE4AE1F31DC}" destId="{60D1AC78-BA2E-4F37-A005-1E268C15B11B}" srcOrd="6" destOrd="0" presId="urn:microsoft.com/office/officeart/2005/8/layout/radial1"/>
    <dgm:cxn modelId="{C2EB2A62-E19A-44F7-A82F-C8B34854897B}" type="presParOf" srcId="{AF5B0864-B0B7-434D-A3A9-5CE4AE1F31DC}" destId="{389BD4A6-A619-4985-BD01-84D807B67E71}" srcOrd="7" destOrd="0" presId="urn:microsoft.com/office/officeart/2005/8/layout/radial1"/>
    <dgm:cxn modelId="{6C1A9E32-AC05-4274-A17B-23343A5E45AA}" type="presParOf" srcId="{389BD4A6-A619-4985-BD01-84D807B67E71}" destId="{C1EE6BDE-47CF-4242-812D-A6234AD16D42}" srcOrd="0" destOrd="0" presId="urn:microsoft.com/office/officeart/2005/8/layout/radial1"/>
    <dgm:cxn modelId="{DD05473C-6894-4E37-A875-D3A5DFF19E2A}" type="presParOf" srcId="{AF5B0864-B0B7-434D-A3A9-5CE4AE1F31DC}" destId="{E79EAE5C-C2C4-4A27-AB01-9698C3C39E03}" srcOrd="8" destOrd="0" presId="urn:microsoft.com/office/officeart/2005/8/layout/radial1"/>
    <dgm:cxn modelId="{78F54C72-27C9-4A30-A011-92E0BAE2AE91}" type="presParOf" srcId="{AF5B0864-B0B7-434D-A3A9-5CE4AE1F31DC}" destId="{C0F20DB6-8195-44ED-BB27-AE2C0DDB0FE0}" srcOrd="9" destOrd="0" presId="urn:microsoft.com/office/officeart/2005/8/layout/radial1"/>
    <dgm:cxn modelId="{254191EA-D29C-44AC-88DD-038A09740644}" type="presParOf" srcId="{C0F20DB6-8195-44ED-BB27-AE2C0DDB0FE0}" destId="{5E93BDB4-1CAC-41BA-BF5D-08F91FFDE608}" srcOrd="0" destOrd="0" presId="urn:microsoft.com/office/officeart/2005/8/layout/radial1"/>
    <dgm:cxn modelId="{20A0BE1C-CE75-4546-BE99-C7097C373E3E}" type="presParOf" srcId="{AF5B0864-B0B7-434D-A3A9-5CE4AE1F31DC}" destId="{CA20B671-074F-4345-AD98-9C26832F926E}"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26951-7493-4941-9AB9-A6FFF142B6C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D376B4BF-D97C-4A36-9E4C-357A69FF5A71}">
      <dgm:prSet phldrT="[文本]"/>
      <dgm:spPr/>
      <dgm:t>
        <a:bodyPr/>
        <a:lstStyle/>
        <a:p>
          <a:r>
            <a:rPr lang="zh-CN" altLang="en-US" dirty="0" smtClean="0"/>
            <a:t>法律服务</a:t>
          </a:r>
          <a:endParaRPr lang="zh-CN" altLang="en-US" dirty="0"/>
        </a:p>
      </dgm:t>
    </dgm:pt>
    <dgm:pt modelId="{1D880F95-9807-4E0E-86BE-7B6E9FB30209}" type="parTrans" cxnId="{0998DC17-293D-40F2-9B1F-52C139B1EB6A}">
      <dgm:prSet/>
      <dgm:spPr/>
      <dgm:t>
        <a:bodyPr/>
        <a:lstStyle/>
        <a:p>
          <a:endParaRPr lang="zh-CN" altLang="en-US"/>
        </a:p>
      </dgm:t>
    </dgm:pt>
    <dgm:pt modelId="{5112E93F-7A73-48BF-850D-C699D724FC20}" type="sibTrans" cxnId="{0998DC17-293D-40F2-9B1F-52C139B1EB6A}">
      <dgm:prSet/>
      <dgm:spPr/>
      <dgm:t>
        <a:bodyPr/>
        <a:lstStyle/>
        <a:p>
          <a:endParaRPr lang="zh-CN" altLang="en-US"/>
        </a:p>
      </dgm:t>
    </dgm:pt>
    <dgm:pt modelId="{D45E51C8-65C8-441E-827E-5EC25FEADD91}">
      <dgm:prSet phldrT="[文本]"/>
      <dgm:spPr/>
      <dgm:t>
        <a:bodyPr/>
        <a:lstStyle/>
        <a:p>
          <a:r>
            <a:rPr lang="zh-CN" altLang="en-US" dirty="0" smtClean="0"/>
            <a:t>地面培训服务</a:t>
          </a:r>
          <a:endParaRPr lang="zh-CN" altLang="en-US" dirty="0"/>
        </a:p>
      </dgm:t>
    </dgm:pt>
    <dgm:pt modelId="{67743D62-FC3D-4F2A-825A-C964BE17C136}" type="parTrans" cxnId="{9FA45668-8231-4C87-90A6-FA80DC9DE054}">
      <dgm:prSet/>
      <dgm:spPr/>
      <dgm:t>
        <a:bodyPr/>
        <a:lstStyle/>
        <a:p>
          <a:endParaRPr lang="zh-CN" altLang="en-US"/>
        </a:p>
      </dgm:t>
    </dgm:pt>
    <dgm:pt modelId="{E3380A84-508F-4441-A56C-C3F3890579F1}" type="sibTrans" cxnId="{9FA45668-8231-4C87-90A6-FA80DC9DE054}">
      <dgm:prSet/>
      <dgm:spPr/>
      <dgm:t>
        <a:bodyPr/>
        <a:lstStyle/>
        <a:p>
          <a:endParaRPr lang="zh-CN" altLang="en-US"/>
        </a:p>
      </dgm:t>
    </dgm:pt>
    <dgm:pt modelId="{56853FD4-A39F-4EAE-9875-9418EC02C574}">
      <dgm:prSet phldrT="[文本]"/>
      <dgm:spPr/>
      <dgm:t>
        <a:bodyPr/>
        <a:lstStyle/>
        <a:p>
          <a:r>
            <a:rPr lang="zh-CN" altLang="en-US" dirty="0" smtClean="0"/>
            <a:t>文件翻译</a:t>
          </a:r>
          <a:endParaRPr lang="en-US" altLang="zh-CN" dirty="0" smtClean="0"/>
        </a:p>
        <a:p>
          <a:r>
            <a:rPr lang="zh-CN" altLang="en-US" dirty="0" smtClean="0"/>
            <a:t>服务</a:t>
          </a:r>
          <a:endParaRPr lang="zh-CN" altLang="en-US" dirty="0"/>
        </a:p>
      </dgm:t>
    </dgm:pt>
    <dgm:pt modelId="{B067E9A7-0662-4479-BB2E-A2294786389F}" type="parTrans" cxnId="{C11E806F-170A-4431-A443-6BD3847AC3AF}">
      <dgm:prSet/>
      <dgm:spPr/>
      <dgm:t>
        <a:bodyPr/>
        <a:lstStyle/>
        <a:p>
          <a:endParaRPr lang="zh-CN" altLang="en-US"/>
        </a:p>
      </dgm:t>
    </dgm:pt>
    <dgm:pt modelId="{E1FC4382-4298-4D5B-B975-D97E8711C2D7}" type="sibTrans" cxnId="{C11E806F-170A-4431-A443-6BD3847AC3AF}">
      <dgm:prSet/>
      <dgm:spPr/>
      <dgm:t>
        <a:bodyPr/>
        <a:lstStyle/>
        <a:p>
          <a:endParaRPr lang="zh-CN" altLang="en-US"/>
        </a:p>
      </dgm:t>
    </dgm:pt>
    <dgm:pt modelId="{9F733668-873E-4482-B118-00D73953514F}">
      <dgm:prSet/>
      <dgm:spPr/>
      <dgm:t>
        <a:bodyPr/>
        <a:lstStyle/>
        <a:p>
          <a:r>
            <a:rPr lang="zh-CN" altLang="en-US" dirty="0" smtClean="0"/>
            <a:t>公检法司服务</a:t>
          </a:r>
          <a:endParaRPr lang="zh-CN" altLang="en-US" dirty="0"/>
        </a:p>
      </dgm:t>
    </dgm:pt>
    <dgm:pt modelId="{CD088EB6-ED87-4DBC-96E0-2EC573092E5A}" type="parTrans" cxnId="{C6FE094C-63B0-47B8-BF00-4B177F55FAD8}">
      <dgm:prSet/>
      <dgm:spPr/>
      <dgm:t>
        <a:bodyPr/>
        <a:lstStyle/>
        <a:p>
          <a:endParaRPr lang="zh-CN" altLang="en-US"/>
        </a:p>
      </dgm:t>
    </dgm:pt>
    <dgm:pt modelId="{7612C427-91B5-44C2-9512-B743711551A5}" type="sibTrans" cxnId="{C6FE094C-63B0-47B8-BF00-4B177F55FAD8}">
      <dgm:prSet/>
      <dgm:spPr/>
      <dgm:t>
        <a:bodyPr/>
        <a:lstStyle/>
        <a:p>
          <a:endParaRPr lang="zh-CN" altLang="en-US"/>
        </a:p>
      </dgm:t>
    </dgm:pt>
    <dgm:pt modelId="{0281310B-40AD-4B1C-A5C7-941D09A0C473}">
      <dgm:prSet/>
      <dgm:spPr/>
      <dgm:t>
        <a:bodyPr/>
        <a:lstStyle/>
        <a:p>
          <a:r>
            <a:rPr lang="zh-CN" altLang="en-US" dirty="0" smtClean="0"/>
            <a:t>法律信息平台定制</a:t>
          </a:r>
          <a:endParaRPr lang="zh-CN" altLang="en-US" dirty="0"/>
        </a:p>
      </dgm:t>
    </dgm:pt>
    <dgm:pt modelId="{480EA298-B066-4A84-A2BD-98E892F51EDA}" type="parTrans" cxnId="{1E6F6C0F-79E1-46FF-9FA8-A2E980664DD8}">
      <dgm:prSet/>
      <dgm:spPr/>
      <dgm:t>
        <a:bodyPr/>
        <a:lstStyle/>
        <a:p>
          <a:endParaRPr lang="zh-CN" altLang="en-US"/>
        </a:p>
      </dgm:t>
    </dgm:pt>
    <dgm:pt modelId="{45431422-0A54-44EC-BA11-147016FF2D7E}" type="sibTrans" cxnId="{1E6F6C0F-79E1-46FF-9FA8-A2E980664DD8}">
      <dgm:prSet/>
      <dgm:spPr/>
      <dgm:t>
        <a:bodyPr/>
        <a:lstStyle/>
        <a:p>
          <a:endParaRPr lang="zh-CN" altLang="en-US"/>
        </a:p>
      </dgm:t>
    </dgm:pt>
    <dgm:pt modelId="{85B0D6E5-6828-4102-9278-6D691C2B9CB0}">
      <dgm:prSet/>
      <dgm:spPr/>
      <dgm:t>
        <a:bodyPr/>
        <a:lstStyle/>
        <a:p>
          <a:r>
            <a:rPr lang="zh-CN" altLang="en-US" dirty="0" smtClean="0"/>
            <a:t>涉外律师培训</a:t>
          </a:r>
          <a:endParaRPr lang="zh-CN" altLang="en-US" dirty="0"/>
        </a:p>
      </dgm:t>
    </dgm:pt>
    <dgm:pt modelId="{57D0D1E5-C3CC-4E71-9226-4E575453130A}" type="parTrans" cxnId="{9F7EE137-1F6F-42C7-8984-40635F77B61C}">
      <dgm:prSet/>
      <dgm:spPr/>
      <dgm:t>
        <a:bodyPr/>
        <a:lstStyle/>
        <a:p>
          <a:endParaRPr lang="zh-CN" altLang="en-US"/>
        </a:p>
      </dgm:t>
    </dgm:pt>
    <dgm:pt modelId="{E32AE29E-7A3B-4AC3-B163-7EFF2BF77E56}" type="sibTrans" cxnId="{9F7EE137-1F6F-42C7-8984-40635F77B61C}">
      <dgm:prSet/>
      <dgm:spPr/>
      <dgm:t>
        <a:bodyPr/>
        <a:lstStyle/>
        <a:p>
          <a:endParaRPr lang="zh-CN" altLang="en-US"/>
        </a:p>
      </dgm:t>
    </dgm:pt>
    <dgm:pt modelId="{4F75D9FD-2993-492E-918B-87F47ACEB8FE}">
      <dgm:prSet/>
      <dgm:spPr/>
      <dgm:t>
        <a:bodyPr/>
        <a:lstStyle/>
        <a:p>
          <a:r>
            <a:rPr lang="zh-CN" altLang="en-US" dirty="0" smtClean="0"/>
            <a:t>数据处理服务</a:t>
          </a:r>
          <a:endParaRPr lang="zh-CN" altLang="en-US" dirty="0"/>
        </a:p>
      </dgm:t>
    </dgm:pt>
    <dgm:pt modelId="{4E479C96-69EA-4168-A25F-470340984BC3}" type="parTrans" cxnId="{A170039D-8F97-46EF-BBE2-77BABB1A5FE6}">
      <dgm:prSet/>
      <dgm:spPr/>
      <dgm:t>
        <a:bodyPr/>
        <a:lstStyle/>
        <a:p>
          <a:endParaRPr lang="zh-CN" altLang="en-US"/>
        </a:p>
      </dgm:t>
    </dgm:pt>
    <dgm:pt modelId="{7FE1CC47-3D01-47A0-B23D-8303E7A5FAC1}" type="sibTrans" cxnId="{A170039D-8F97-46EF-BBE2-77BABB1A5FE6}">
      <dgm:prSet/>
      <dgm:spPr/>
      <dgm:t>
        <a:bodyPr/>
        <a:lstStyle/>
        <a:p>
          <a:endParaRPr lang="zh-CN" altLang="en-US"/>
        </a:p>
      </dgm:t>
    </dgm:pt>
    <dgm:pt modelId="{31BA8C42-F8A0-41D1-A76E-19733B79C349}">
      <dgm:prSet/>
      <dgm:spPr/>
      <dgm:t>
        <a:bodyPr/>
        <a:lstStyle/>
        <a:p>
          <a:r>
            <a:rPr lang="zh-CN" altLang="en-US" b="0" i="0" smtClean="0"/>
            <a:t>数据外包服务</a:t>
          </a:r>
          <a:endParaRPr lang="zh-CN" altLang="en-US"/>
        </a:p>
      </dgm:t>
    </dgm:pt>
    <dgm:pt modelId="{99520C39-C67B-4504-8ECF-94704EB4145C}" type="parTrans" cxnId="{75F867A9-D8CB-45F2-A569-252910468C94}">
      <dgm:prSet/>
      <dgm:spPr/>
      <dgm:t>
        <a:bodyPr/>
        <a:lstStyle/>
        <a:p>
          <a:endParaRPr lang="zh-CN" altLang="en-US"/>
        </a:p>
      </dgm:t>
    </dgm:pt>
    <dgm:pt modelId="{AED3C4AA-4104-4242-8973-36D70454D35C}" type="sibTrans" cxnId="{75F867A9-D8CB-45F2-A569-252910468C94}">
      <dgm:prSet/>
      <dgm:spPr/>
      <dgm:t>
        <a:bodyPr/>
        <a:lstStyle/>
        <a:p>
          <a:endParaRPr lang="zh-CN" altLang="en-US"/>
        </a:p>
      </dgm:t>
    </dgm:pt>
    <dgm:pt modelId="{21C96DCD-4508-42A3-B93C-B3872648AA94}">
      <dgm:prSet/>
      <dgm:spPr/>
      <dgm:t>
        <a:bodyPr/>
        <a:lstStyle/>
        <a:p>
          <a:r>
            <a:rPr lang="zh-CN" altLang="en-US" smtClean="0"/>
            <a:t>法律课件培训</a:t>
          </a:r>
          <a:endParaRPr lang="zh-CN" altLang="en-US" dirty="0"/>
        </a:p>
      </dgm:t>
    </dgm:pt>
    <dgm:pt modelId="{DB21B4C0-5AA6-4963-9CAF-EE3EC6F33610}" type="parTrans" cxnId="{39D5D81C-FB3E-4419-BA0A-1DA69F23550D}">
      <dgm:prSet/>
      <dgm:spPr/>
      <dgm:t>
        <a:bodyPr/>
        <a:lstStyle/>
        <a:p>
          <a:endParaRPr lang="zh-CN" altLang="en-US"/>
        </a:p>
      </dgm:t>
    </dgm:pt>
    <dgm:pt modelId="{A25BFA52-9F60-45B1-A8CF-53F46DD0C426}" type="sibTrans" cxnId="{39D5D81C-FB3E-4419-BA0A-1DA69F23550D}">
      <dgm:prSet/>
      <dgm:spPr/>
      <dgm:t>
        <a:bodyPr/>
        <a:lstStyle/>
        <a:p>
          <a:endParaRPr lang="zh-CN" altLang="en-US"/>
        </a:p>
      </dgm:t>
    </dgm:pt>
    <dgm:pt modelId="{4B76A721-F38B-48B7-AE67-03D4349EF8DF}" type="pres">
      <dgm:prSet presAssocID="{93226951-7493-4941-9AB9-A6FFF142B6CB}" presName="Name0" presStyleCnt="0">
        <dgm:presLayoutVars>
          <dgm:chMax val="1"/>
          <dgm:dir/>
          <dgm:animLvl val="ctr"/>
          <dgm:resizeHandles val="exact"/>
        </dgm:presLayoutVars>
      </dgm:prSet>
      <dgm:spPr/>
      <dgm:t>
        <a:bodyPr/>
        <a:lstStyle/>
        <a:p>
          <a:endParaRPr lang="zh-CN" altLang="en-US"/>
        </a:p>
      </dgm:t>
    </dgm:pt>
    <dgm:pt modelId="{4696A498-D497-4C91-B462-A7E50BE543D0}" type="pres">
      <dgm:prSet presAssocID="{D376B4BF-D97C-4A36-9E4C-357A69FF5A71}" presName="centerShape" presStyleLbl="node0" presStyleIdx="0" presStyleCnt="1"/>
      <dgm:spPr/>
      <dgm:t>
        <a:bodyPr/>
        <a:lstStyle/>
        <a:p>
          <a:endParaRPr lang="zh-CN" altLang="en-US"/>
        </a:p>
      </dgm:t>
    </dgm:pt>
    <dgm:pt modelId="{B3540EA7-B3CD-4646-9CC7-63DC93FF173A}" type="pres">
      <dgm:prSet presAssocID="{67743D62-FC3D-4F2A-825A-C964BE17C136}" presName="parTrans" presStyleLbl="sibTrans2D1" presStyleIdx="0" presStyleCnt="8"/>
      <dgm:spPr/>
      <dgm:t>
        <a:bodyPr/>
        <a:lstStyle/>
        <a:p>
          <a:endParaRPr lang="zh-CN" altLang="en-US"/>
        </a:p>
      </dgm:t>
    </dgm:pt>
    <dgm:pt modelId="{DA47B90E-3098-4BE0-83BC-14472E8239AA}" type="pres">
      <dgm:prSet presAssocID="{67743D62-FC3D-4F2A-825A-C964BE17C136}" presName="connectorText" presStyleLbl="sibTrans2D1" presStyleIdx="0" presStyleCnt="8"/>
      <dgm:spPr/>
      <dgm:t>
        <a:bodyPr/>
        <a:lstStyle/>
        <a:p>
          <a:endParaRPr lang="zh-CN" altLang="en-US"/>
        </a:p>
      </dgm:t>
    </dgm:pt>
    <dgm:pt modelId="{3BDB0CA6-B233-467D-8B3C-9088EE61F890}" type="pres">
      <dgm:prSet presAssocID="{D45E51C8-65C8-441E-827E-5EC25FEADD91}" presName="node" presStyleLbl="node1" presStyleIdx="0" presStyleCnt="8">
        <dgm:presLayoutVars>
          <dgm:bulletEnabled val="1"/>
        </dgm:presLayoutVars>
      </dgm:prSet>
      <dgm:spPr/>
      <dgm:t>
        <a:bodyPr/>
        <a:lstStyle/>
        <a:p>
          <a:endParaRPr lang="zh-CN" altLang="en-US"/>
        </a:p>
      </dgm:t>
    </dgm:pt>
    <dgm:pt modelId="{A8414597-79CF-46DF-BDDD-05CA27C4BC4B}" type="pres">
      <dgm:prSet presAssocID="{B067E9A7-0662-4479-BB2E-A2294786389F}" presName="parTrans" presStyleLbl="sibTrans2D1" presStyleIdx="1" presStyleCnt="8"/>
      <dgm:spPr/>
      <dgm:t>
        <a:bodyPr/>
        <a:lstStyle/>
        <a:p>
          <a:endParaRPr lang="zh-CN" altLang="en-US"/>
        </a:p>
      </dgm:t>
    </dgm:pt>
    <dgm:pt modelId="{0A8768B8-2C15-4DDB-A4EA-8C781E0B07C3}" type="pres">
      <dgm:prSet presAssocID="{B067E9A7-0662-4479-BB2E-A2294786389F}" presName="connectorText" presStyleLbl="sibTrans2D1" presStyleIdx="1" presStyleCnt="8"/>
      <dgm:spPr/>
      <dgm:t>
        <a:bodyPr/>
        <a:lstStyle/>
        <a:p>
          <a:endParaRPr lang="zh-CN" altLang="en-US"/>
        </a:p>
      </dgm:t>
    </dgm:pt>
    <dgm:pt modelId="{BFFF1A15-FDCE-4396-8106-F4CDE4147230}" type="pres">
      <dgm:prSet presAssocID="{56853FD4-A39F-4EAE-9875-9418EC02C574}" presName="node" presStyleLbl="node1" presStyleIdx="1" presStyleCnt="8">
        <dgm:presLayoutVars>
          <dgm:bulletEnabled val="1"/>
        </dgm:presLayoutVars>
      </dgm:prSet>
      <dgm:spPr/>
      <dgm:t>
        <a:bodyPr/>
        <a:lstStyle/>
        <a:p>
          <a:endParaRPr lang="zh-CN" altLang="en-US"/>
        </a:p>
      </dgm:t>
    </dgm:pt>
    <dgm:pt modelId="{6B987FF8-C73E-496D-A0A8-6578BBD315D0}" type="pres">
      <dgm:prSet presAssocID="{99520C39-C67B-4504-8ECF-94704EB4145C}" presName="parTrans" presStyleLbl="sibTrans2D1" presStyleIdx="2" presStyleCnt="8"/>
      <dgm:spPr/>
      <dgm:t>
        <a:bodyPr/>
        <a:lstStyle/>
        <a:p>
          <a:endParaRPr lang="zh-CN" altLang="en-US"/>
        </a:p>
      </dgm:t>
    </dgm:pt>
    <dgm:pt modelId="{70FD51FE-EFE6-476D-8652-2F082393F69F}" type="pres">
      <dgm:prSet presAssocID="{99520C39-C67B-4504-8ECF-94704EB4145C}" presName="connectorText" presStyleLbl="sibTrans2D1" presStyleIdx="2" presStyleCnt="8"/>
      <dgm:spPr/>
      <dgm:t>
        <a:bodyPr/>
        <a:lstStyle/>
        <a:p>
          <a:endParaRPr lang="zh-CN" altLang="en-US"/>
        </a:p>
      </dgm:t>
    </dgm:pt>
    <dgm:pt modelId="{9B3D8F9B-C3FF-4691-B446-FA5648CD6F11}" type="pres">
      <dgm:prSet presAssocID="{31BA8C42-F8A0-41D1-A76E-19733B79C349}" presName="node" presStyleLbl="node1" presStyleIdx="2" presStyleCnt="8">
        <dgm:presLayoutVars>
          <dgm:bulletEnabled val="1"/>
        </dgm:presLayoutVars>
      </dgm:prSet>
      <dgm:spPr/>
      <dgm:t>
        <a:bodyPr/>
        <a:lstStyle/>
        <a:p>
          <a:endParaRPr lang="zh-CN" altLang="en-US"/>
        </a:p>
      </dgm:t>
    </dgm:pt>
    <dgm:pt modelId="{EDBD47FC-D2A0-4176-B531-121A700F1A2C}" type="pres">
      <dgm:prSet presAssocID="{4E479C96-69EA-4168-A25F-470340984BC3}" presName="parTrans" presStyleLbl="sibTrans2D1" presStyleIdx="3" presStyleCnt="8"/>
      <dgm:spPr/>
      <dgm:t>
        <a:bodyPr/>
        <a:lstStyle/>
        <a:p>
          <a:endParaRPr lang="zh-CN" altLang="en-US"/>
        </a:p>
      </dgm:t>
    </dgm:pt>
    <dgm:pt modelId="{D3F6F1C9-652F-4DCF-93B9-574FC6AA0DD8}" type="pres">
      <dgm:prSet presAssocID="{4E479C96-69EA-4168-A25F-470340984BC3}" presName="connectorText" presStyleLbl="sibTrans2D1" presStyleIdx="3" presStyleCnt="8"/>
      <dgm:spPr/>
      <dgm:t>
        <a:bodyPr/>
        <a:lstStyle/>
        <a:p>
          <a:endParaRPr lang="zh-CN" altLang="en-US"/>
        </a:p>
      </dgm:t>
    </dgm:pt>
    <dgm:pt modelId="{A128836D-CAB2-43C4-85F4-EBA90A2F4616}" type="pres">
      <dgm:prSet presAssocID="{4F75D9FD-2993-492E-918B-87F47ACEB8FE}" presName="node" presStyleLbl="node1" presStyleIdx="3" presStyleCnt="8">
        <dgm:presLayoutVars>
          <dgm:bulletEnabled val="1"/>
        </dgm:presLayoutVars>
      </dgm:prSet>
      <dgm:spPr/>
      <dgm:t>
        <a:bodyPr/>
        <a:lstStyle/>
        <a:p>
          <a:endParaRPr lang="zh-CN" altLang="en-US"/>
        </a:p>
      </dgm:t>
    </dgm:pt>
    <dgm:pt modelId="{F69CDC7E-D9CC-4C73-A7FC-3CBF25A6145C}" type="pres">
      <dgm:prSet presAssocID="{CD088EB6-ED87-4DBC-96E0-2EC573092E5A}" presName="parTrans" presStyleLbl="sibTrans2D1" presStyleIdx="4" presStyleCnt="8"/>
      <dgm:spPr/>
      <dgm:t>
        <a:bodyPr/>
        <a:lstStyle/>
        <a:p>
          <a:endParaRPr lang="zh-CN" altLang="en-US"/>
        </a:p>
      </dgm:t>
    </dgm:pt>
    <dgm:pt modelId="{B93C7C10-E144-42C5-BD23-5D49807DC57A}" type="pres">
      <dgm:prSet presAssocID="{CD088EB6-ED87-4DBC-96E0-2EC573092E5A}" presName="connectorText" presStyleLbl="sibTrans2D1" presStyleIdx="4" presStyleCnt="8"/>
      <dgm:spPr/>
      <dgm:t>
        <a:bodyPr/>
        <a:lstStyle/>
        <a:p>
          <a:endParaRPr lang="zh-CN" altLang="en-US"/>
        </a:p>
      </dgm:t>
    </dgm:pt>
    <dgm:pt modelId="{C14F7722-06BF-4AEE-9268-DAFC9D761006}" type="pres">
      <dgm:prSet presAssocID="{9F733668-873E-4482-B118-00D73953514F}" presName="node" presStyleLbl="node1" presStyleIdx="4" presStyleCnt="8">
        <dgm:presLayoutVars>
          <dgm:bulletEnabled val="1"/>
        </dgm:presLayoutVars>
      </dgm:prSet>
      <dgm:spPr/>
      <dgm:t>
        <a:bodyPr/>
        <a:lstStyle/>
        <a:p>
          <a:endParaRPr lang="zh-CN" altLang="en-US"/>
        </a:p>
      </dgm:t>
    </dgm:pt>
    <dgm:pt modelId="{FCDE863D-948E-491D-8AD5-9D10A921573D}" type="pres">
      <dgm:prSet presAssocID="{DB21B4C0-5AA6-4963-9CAF-EE3EC6F33610}" presName="parTrans" presStyleLbl="sibTrans2D1" presStyleIdx="5" presStyleCnt="8"/>
      <dgm:spPr/>
      <dgm:t>
        <a:bodyPr/>
        <a:lstStyle/>
        <a:p>
          <a:endParaRPr lang="zh-CN" altLang="en-US"/>
        </a:p>
      </dgm:t>
    </dgm:pt>
    <dgm:pt modelId="{AB6B6A02-7EF3-4C56-8DC3-E9922B8E400F}" type="pres">
      <dgm:prSet presAssocID="{DB21B4C0-5AA6-4963-9CAF-EE3EC6F33610}" presName="connectorText" presStyleLbl="sibTrans2D1" presStyleIdx="5" presStyleCnt="8"/>
      <dgm:spPr/>
      <dgm:t>
        <a:bodyPr/>
        <a:lstStyle/>
        <a:p>
          <a:endParaRPr lang="zh-CN" altLang="en-US"/>
        </a:p>
      </dgm:t>
    </dgm:pt>
    <dgm:pt modelId="{04EAA502-D975-4C2F-A193-C0F66D6AEC86}" type="pres">
      <dgm:prSet presAssocID="{21C96DCD-4508-42A3-B93C-B3872648AA94}" presName="node" presStyleLbl="node1" presStyleIdx="5" presStyleCnt="8">
        <dgm:presLayoutVars>
          <dgm:bulletEnabled val="1"/>
        </dgm:presLayoutVars>
      </dgm:prSet>
      <dgm:spPr/>
      <dgm:t>
        <a:bodyPr/>
        <a:lstStyle/>
        <a:p>
          <a:endParaRPr lang="zh-CN" altLang="en-US"/>
        </a:p>
      </dgm:t>
    </dgm:pt>
    <dgm:pt modelId="{115AC9D7-BE09-4EED-A4BA-1427B78FE356}" type="pres">
      <dgm:prSet presAssocID="{480EA298-B066-4A84-A2BD-98E892F51EDA}" presName="parTrans" presStyleLbl="sibTrans2D1" presStyleIdx="6" presStyleCnt="8"/>
      <dgm:spPr/>
      <dgm:t>
        <a:bodyPr/>
        <a:lstStyle/>
        <a:p>
          <a:endParaRPr lang="zh-CN" altLang="en-US"/>
        </a:p>
      </dgm:t>
    </dgm:pt>
    <dgm:pt modelId="{1B466309-DA65-4BBD-9B13-49142DA2510B}" type="pres">
      <dgm:prSet presAssocID="{480EA298-B066-4A84-A2BD-98E892F51EDA}" presName="connectorText" presStyleLbl="sibTrans2D1" presStyleIdx="6" presStyleCnt="8"/>
      <dgm:spPr/>
      <dgm:t>
        <a:bodyPr/>
        <a:lstStyle/>
        <a:p>
          <a:endParaRPr lang="zh-CN" altLang="en-US"/>
        </a:p>
      </dgm:t>
    </dgm:pt>
    <dgm:pt modelId="{07C0C6BF-91CA-4275-9DAD-C579D0B4E184}" type="pres">
      <dgm:prSet presAssocID="{0281310B-40AD-4B1C-A5C7-941D09A0C473}" presName="node" presStyleLbl="node1" presStyleIdx="6" presStyleCnt="8">
        <dgm:presLayoutVars>
          <dgm:bulletEnabled val="1"/>
        </dgm:presLayoutVars>
      </dgm:prSet>
      <dgm:spPr/>
      <dgm:t>
        <a:bodyPr/>
        <a:lstStyle/>
        <a:p>
          <a:endParaRPr lang="zh-CN" altLang="en-US"/>
        </a:p>
      </dgm:t>
    </dgm:pt>
    <dgm:pt modelId="{722C699A-4BA6-4FB1-9CCC-FF6FA274228B}" type="pres">
      <dgm:prSet presAssocID="{57D0D1E5-C3CC-4E71-9226-4E575453130A}" presName="parTrans" presStyleLbl="sibTrans2D1" presStyleIdx="7" presStyleCnt="8"/>
      <dgm:spPr/>
      <dgm:t>
        <a:bodyPr/>
        <a:lstStyle/>
        <a:p>
          <a:endParaRPr lang="zh-CN" altLang="en-US"/>
        </a:p>
      </dgm:t>
    </dgm:pt>
    <dgm:pt modelId="{45C9459D-5121-46A3-A7E8-6F4454DF94DB}" type="pres">
      <dgm:prSet presAssocID="{57D0D1E5-C3CC-4E71-9226-4E575453130A}" presName="connectorText" presStyleLbl="sibTrans2D1" presStyleIdx="7" presStyleCnt="8"/>
      <dgm:spPr/>
      <dgm:t>
        <a:bodyPr/>
        <a:lstStyle/>
        <a:p>
          <a:endParaRPr lang="zh-CN" altLang="en-US"/>
        </a:p>
      </dgm:t>
    </dgm:pt>
    <dgm:pt modelId="{EEE89DBD-4202-4EB7-A2AD-16B28ADDF7D7}" type="pres">
      <dgm:prSet presAssocID="{85B0D6E5-6828-4102-9278-6D691C2B9CB0}" presName="node" presStyleLbl="node1" presStyleIdx="7" presStyleCnt="8">
        <dgm:presLayoutVars>
          <dgm:bulletEnabled val="1"/>
        </dgm:presLayoutVars>
      </dgm:prSet>
      <dgm:spPr/>
      <dgm:t>
        <a:bodyPr/>
        <a:lstStyle/>
        <a:p>
          <a:endParaRPr lang="zh-CN" altLang="en-US"/>
        </a:p>
      </dgm:t>
    </dgm:pt>
  </dgm:ptLst>
  <dgm:cxnLst>
    <dgm:cxn modelId="{AC52C348-2738-4C8C-81D5-62180944F775}" type="presOf" srcId="{D376B4BF-D97C-4A36-9E4C-357A69FF5A71}" destId="{4696A498-D497-4C91-B462-A7E50BE543D0}" srcOrd="0" destOrd="0" presId="urn:microsoft.com/office/officeart/2005/8/layout/radial5"/>
    <dgm:cxn modelId="{C11E806F-170A-4431-A443-6BD3847AC3AF}" srcId="{D376B4BF-D97C-4A36-9E4C-357A69FF5A71}" destId="{56853FD4-A39F-4EAE-9875-9418EC02C574}" srcOrd="1" destOrd="0" parTransId="{B067E9A7-0662-4479-BB2E-A2294786389F}" sibTransId="{E1FC4382-4298-4D5B-B975-D97E8711C2D7}"/>
    <dgm:cxn modelId="{1E6F6C0F-79E1-46FF-9FA8-A2E980664DD8}" srcId="{D376B4BF-D97C-4A36-9E4C-357A69FF5A71}" destId="{0281310B-40AD-4B1C-A5C7-941D09A0C473}" srcOrd="6" destOrd="0" parTransId="{480EA298-B066-4A84-A2BD-98E892F51EDA}" sibTransId="{45431422-0A54-44EC-BA11-147016FF2D7E}"/>
    <dgm:cxn modelId="{E7AD4BC0-244A-4C49-ADD3-4DB02D1340EF}" type="presOf" srcId="{99520C39-C67B-4504-8ECF-94704EB4145C}" destId="{6B987FF8-C73E-496D-A0A8-6578BBD315D0}" srcOrd="0" destOrd="0" presId="urn:microsoft.com/office/officeart/2005/8/layout/radial5"/>
    <dgm:cxn modelId="{A92EDFB2-8658-491A-ABA8-B9D331CC6D49}" type="presOf" srcId="{67743D62-FC3D-4F2A-825A-C964BE17C136}" destId="{B3540EA7-B3CD-4646-9CC7-63DC93FF173A}" srcOrd="0" destOrd="0" presId="urn:microsoft.com/office/officeart/2005/8/layout/radial5"/>
    <dgm:cxn modelId="{0998DC17-293D-40F2-9B1F-52C139B1EB6A}" srcId="{93226951-7493-4941-9AB9-A6FFF142B6CB}" destId="{D376B4BF-D97C-4A36-9E4C-357A69FF5A71}" srcOrd="0" destOrd="0" parTransId="{1D880F95-9807-4E0E-86BE-7B6E9FB30209}" sibTransId="{5112E93F-7A73-48BF-850D-C699D724FC20}"/>
    <dgm:cxn modelId="{4ED2DE01-3A4D-48BA-BC09-00E4E2E522CF}" type="presOf" srcId="{4F75D9FD-2993-492E-918B-87F47ACEB8FE}" destId="{A128836D-CAB2-43C4-85F4-EBA90A2F4616}" srcOrd="0" destOrd="0" presId="urn:microsoft.com/office/officeart/2005/8/layout/radial5"/>
    <dgm:cxn modelId="{9FA45668-8231-4C87-90A6-FA80DC9DE054}" srcId="{D376B4BF-D97C-4A36-9E4C-357A69FF5A71}" destId="{D45E51C8-65C8-441E-827E-5EC25FEADD91}" srcOrd="0" destOrd="0" parTransId="{67743D62-FC3D-4F2A-825A-C964BE17C136}" sibTransId="{E3380A84-508F-4441-A56C-C3F3890579F1}"/>
    <dgm:cxn modelId="{6DEC6CAC-E81F-4DA1-AA17-760B46BA1323}" type="presOf" srcId="{B067E9A7-0662-4479-BB2E-A2294786389F}" destId="{0A8768B8-2C15-4DDB-A4EA-8C781E0B07C3}" srcOrd="1" destOrd="0" presId="urn:microsoft.com/office/officeart/2005/8/layout/radial5"/>
    <dgm:cxn modelId="{F05D64DC-45F6-41EE-9AD4-304E43FA371F}" type="presOf" srcId="{57D0D1E5-C3CC-4E71-9226-4E575453130A}" destId="{45C9459D-5121-46A3-A7E8-6F4454DF94DB}" srcOrd="1" destOrd="0" presId="urn:microsoft.com/office/officeart/2005/8/layout/radial5"/>
    <dgm:cxn modelId="{24B9D0B2-DE59-443F-87A1-1BAA73626A69}" type="presOf" srcId="{DB21B4C0-5AA6-4963-9CAF-EE3EC6F33610}" destId="{FCDE863D-948E-491D-8AD5-9D10A921573D}" srcOrd="0" destOrd="0" presId="urn:microsoft.com/office/officeart/2005/8/layout/radial5"/>
    <dgm:cxn modelId="{14CC6920-4A91-4795-8A25-311C2F9F5CB3}" type="presOf" srcId="{480EA298-B066-4A84-A2BD-98E892F51EDA}" destId="{115AC9D7-BE09-4EED-A4BA-1427B78FE356}" srcOrd="0" destOrd="0" presId="urn:microsoft.com/office/officeart/2005/8/layout/radial5"/>
    <dgm:cxn modelId="{840EA77D-31CE-43CB-8E07-1912BCB0D7D8}" type="presOf" srcId="{DB21B4C0-5AA6-4963-9CAF-EE3EC6F33610}" destId="{AB6B6A02-7EF3-4C56-8DC3-E9922B8E400F}" srcOrd="1" destOrd="0" presId="urn:microsoft.com/office/officeart/2005/8/layout/radial5"/>
    <dgm:cxn modelId="{204D4EBC-D6BA-4984-B927-6D7640017118}" type="presOf" srcId="{B067E9A7-0662-4479-BB2E-A2294786389F}" destId="{A8414597-79CF-46DF-BDDD-05CA27C4BC4B}" srcOrd="0" destOrd="0" presId="urn:microsoft.com/office/officeart/2005/8/layout/radial5"/>
    <dgm:cxn modelId="{9F7EE137-1F6F-42C7-8984-40635F77B61C}" srcId="{D376B4BF-D97C-4A36-9E4C-357A69FF5A71}" destId="{85B0D6E5-6828-4102-9278-6D691C2B9CB0}" srcOrd="7" destOrd="0" parTransId="{57D0D1E5-C3CC-4E71-9226-4E575453130A}" sibTransId="{E32AE29E-7A3B-4AC3-B163-7EFF2BF77E56}"/>
    <dgm:cxn modelId="{E22FE57F-F3C7-426B-88EA-843F3D467D0B}" type="presOf" srcId="{21C96DCD-4508-42A3-B93C-B3872648AA94}" destId="{04EAA502-D975-4C2F-A193-C0F66D6AEC86}" srcOrd="0" destOrd="0" presId="urn:microsoft.com/office/officeart/2005/8/layout/radial5"/>
    <dgm:cxn modelId="{75F867A9-D8CB-45F2-A569-252910468C94}" srcId="{D376B4BF-D97C-4A36-9E4C-357A69FF5A71}" destId="{31BA8C42-F8A0-41D1-A76E-19733B79C349}" srcOrd="2" destOrd="0" parTransId="{99520C39-C67B-4504-8ECF-94704EB4145C}" sibTransId="{AED3C4AA-4104-4242-8973-36D70454D35C}"/>
    <dgm:cxn modelId="{E513A215-0029-4422-8CDA-D4142E403380}" type="presOf" srcId="{99520C39-C67B-4504-8ECF-94704EB4145C}" destId="{70FD51FE-EFE6-476D-8652-2F082393F69F}" srcOrd="1" destOrd="0" presId="urn:microsoft.com/office/officeart/2005/8/layout/radial5"/>
    <dgm:cxn modelId="{23EB1717-3250-4061-B725-BBB8071C0202}" type="presOf" srcId="{4E479C96-69EA-4168-A25F-470340984BC3}" destId="{D3F6F1C9-652F-4DCF-93B9-574FC6AA0DD8}" srcOrd="1" destOrd="0" presId="urn:microsoft.com/office/officeart/2005/8/layout/radial5"/>
    <dgm:cxn modelId="{39D5D81C-FB3E-4419-BA0A-1DA69F23550D}" srcId="{D376B4BF-D97C-4A36-9E4C-357A69FF5A71}" destId="{21C96DCD-4508-42A3-B93C-B3872648AA94}" srcOrd="5" destOrd="0" parTransId="{DB21B4C0-5AA6-4963-9CAF-EE3EC6F33610}" sibTransId="{A25BFA52-9F60-45B1-A8CF-53F46DD0C426}"/>
    <dgm:cxn modelId="{65759C16-833D-4825-B76F-AC0FED6B1F06}" type="presOf" srcId="{4E479C96-69EA-4168-A25F-470340984BC3}" destId="{EDBD47FC-D2A0-4176-B531-121A700F1A2C}" srcOrd="0" destOrd="0" presId="urn:microsoft.com/office/officeart/2005/8/layout/radial5"/>
    <dgm:cxn modelId="{BF6ED6BB-A27A-49BD-8031-581FD333D745}" type="presOf" srcId="{93226951-7493-4941-9AB9-A6FFF142B6CB}" destId="{4B76A721-F38B-48B7-AE67-03D4349EF8DF}" srcOrd="0" destOrd="0" presId="urn:microsoft.com/office/officeart/2005/8/layout/radial5"/>
    <dgm:cxn modelId="{76A7646D-B294-4107-A5F3-18CAAC815679}" type="presOf" srcId="{CD088EB6-ED87-4DBC-96E0-2EC573092E5A}" destId="{B93C7C10-E144-42C5-BD23-5D49807DC57A}" srcOrd="1" destOrd="0" presId="urn:microsoft.com/office/officeart/2005/8/layout/radial5"/>
    <dgm:cxn modelId="{C19D63D1-5417-4A6E-B3CD-B18A9B592B29}" type="presOf" srcId="{0281310B-40AD-4B1C-A5C7-941D09A0C473}" destId="{07C0C6BF-91CA-4275-9DAD-C579D0B4E184}" srcOrd="0" destOrd="0" presId="urn:microsoft.com/office/officeart/2005/8/layout/radial5"/>
    <dgm:cxn modelId="{C6FE094C-63B0-47B8-BF00-4B177F55FAD8}" srcId="{D376B4BF-D97C-4A36-9E4C-357A69FF5A71}" destId="{9F733668-873E-4482-B118-00D73953514F}" srcOrd="4" destOrd="0" parTransId="{CD088EB6-ED87-4DBC-96E0-2EC573092E5A}" sibTransId="{7612C427-91B5-44C2-9512-B743711551A5}"/>
    <dgm:cxn modelId="{06C9A5D2-6A6B-4CDC-924F-B5D8E7F53AA3}" type="presOf" srcId="{56853FD4-A39F-4EAE-9875-9418EC02C574}" destId="{BFFF1A15-FDCE-4396-8106-F4CDE4147230}" srcOrd="0" destOrd="0" presId="urn:microsoft.com/office/officeart/2005/8/layout/radial5"/>
    <dgm:cxn modelId="{6C3C8CA8-F861-4405-8F0B-0E298F47B803}" type="presOf" srcId="{31BA8C42-F8A0-41D1-A76E-19733B79C349}" destId="{9B3D8F9B-C3FF-4691-B446-FA5648CD6F11}" srcOrd="0" destOrd="0" presId="urn:microsoft.com/office/officeart/2005/8/layout/radial5"/>
    <dgm:cxn modelId="{46513AFA-240E-4B36-AC0D-1DB89E126B23}" type="presOf" srcId="{CD088EB6-ED87-4DBC-96E0-2EC573092E5A}" destId="{F69CDC7E-D9CC-4C73-A7FC-3CBF25A6145C}" srcOrd="0" destOrd="0" presId="urn:microsoft.com/office/officeart/2005/8/layout/radial5"/>
    <dgm:cxn modelId="{86F4CD1B-2BE6-4A4E-B403-5138A8BE520F}" type="presOf" srcId="{85B0D6E5-6828-4102-9278-6D691C2B9CB0}" destId="{EEE89DBD-4202-4EB7-A2AD-16B28ADDF7D7}" srcOrd="0" destOrd="0" presId="urn:microsoft.com/office/officeart/2005/8/layout/radial5"/>
    <dgm:cxn modelId="{6FA7FF5A-EB86-45F2-A516-C18547760544}" type="presOf" srcId="{9F733668-873E-4482-B118-00D73953514F}" destId="{C14F7722-06BF-4AEE-9268-DAFC9D761006}" srcOrd="0" destOrd="0" presId="urn:microsoft.com/office/officeart/2005/8/layout/radial5"/>
    <dgm:cxn modelId="{EB255E96-BD9C-4EB1-9A83-0391CA2122ED}" type="presOf" srcId="{D45E51C8-65C8-441E-827E-5EC25FEADD91}" destId="{3BDB0CA6-B233-467D-8B3C-9088EE61F890}" srcOrd="0" destOrd="0" presId="urn:microsoft.com/office/officeart/2005/8/layout/radial5"/>
    <dgm:cxn modelId="{5D783B95-AF03-4CCA-822D-7C72146DCB2E}" type="presOf" srcId="{67743D62-FC3D-4F2A-825A-C964BE17C136}" destId="{DA47B90E-3098-4BE0-83BC-14472E8239AA}" srcOrd="1" destOrd="0" presId="urn:microsoft.com/office/officeart/2005/8/layout/radial5"/>
    <dgm:cxn modelId="{E45A50E2-14A9-4C24-830B-3660A49983BE}" type="presOf" srcId="{57D0D1E5-C3CC-4E71-9226-4E575453130A}" destId="{722C699A-4BA6-4FB1-9CCC-FF6FA274228B}" srcOrd="0" destOrd="0" presId="urn:microsoft.com/office/officeart/2005/8/layout/radial5"/>
    <dgm:cxn modelId="{AFEAD8D8-C4A5-475F-98CB-89F00002E15D}" type="presOf" srcId="{480EA298-B066-4A84-A2BD-98E892F51EDA}" destId="{1B466309-DA65-4BBD-9B13-49142DA2510B}" srcOrd="1" destOrd="0" presId="urn:microsoft.com/office/officeart/2005/8/layout/radial5"/>
    <dgm:cxn modelId="{A170039D-8F97-46EF-BBE2-77BABB1A5FE6}" srcId="{D376B4BF-D97C-4A36-9E4C-357A69FF5A71}" destId="{4F75D9FD-2993-492E-918B-87F47ACEB8FE}" srcOrd="3" destOrd="0" parTransId="{4E479C96-69EA-4168-A25F-470340984BC3}" sibTransId="{7FE1CC47-3D01-47A0-B23D-8303E7A5FAC1}"/>
    <dgm:cxn modelId="{3B09E035-8572-482F-8988-CB1AD7AA52DF}" type="presParOf" srcId="{4B76A721-F38B-48B7-AE67-03D4349EF8DF}" destId="{4696A498-D497-4C91-B462-A7E50BE543D0}" srcOrd="0" destOrd="0" presId="urn:microsoft.com/office/officeart/2005/8/layout/radial5"/>
    <dgm:cxn modelId="{1FB0969E-0BC4-40C4-A4FA-E6DA732DE1FF}" type="presParOf" srcId="{4B76A721-F38B-48B7-AE67-03D4349EF8DF}" destId="{B3540EA7-B3CD-4646-9CC7-63DC93FF173A}" srcOrd="1" destOrd="0" presId="urn:microsoft.com/office/officeart/2005/8/layout/radial5"/>
    <dgm:cxn modelId="{34B3208A-4F73-47A1-8557-B41BBDE0D538}" type="presParOf" srcId="{B3540EA7-B3CD-4646-9CC7-63DC93FF173A}" destId="{DA47B90E-3098-4BE0-83BC-14472E8239AA}" srcOrd="0" destOrd="0" presId="urn:microsoft.com/office/officeart/2005/8/layout/radial5"/>
    <dgm:cxn modelId="{066A16C7-EEF1-4F90-8E13-43A43681E377}" type="presParOf" srcId="{4B76A721-F38B-48B7-AE67-03D4349EF8DF}" destId="{3BDB0CA6-B233-467D-8B3C-9088EE61F890}" srcOrd="2" destOrd="0" presId="urn:microsoft.com/office/officeart/2005/8/layout/radial5"/>
    <dgm:cxn modelId="{7BFB5B4C-9AC6-4745-B313-0962906D2AA3}" type="presParOf" srcId="{4B76A721-F38B-48B7-AE67-03D4349EF8DF}" destId="{A8414597-79CF-46DF-BDDD-05CA27C4BC4B}" srcOrd="3" destOrd="0" presId="urn:microsoft.com/office/officeart/2005/8/layout/radial5"/>
    <dgm:cxn modelId="{905704C6-9E47-406B-9CB0-EC92E7FD6476}" type="presParOf" srcId="{A8414597-79CF-46DF-BDDD-05CA27C4BC4B}" destId="{0A8768B8-2C15-4DDB-A4EA-8C781E0B07C3}" srcOrd="0" destOrd="0" presId="urn:microsoft.com/office/officeart/2005/8/layout/radial5"/>
    <dgm:cxn modelId="{74A15F62-6E0B-4BA3-86F5-8518D5E2B69B}" type="presParOf" srcId="{4B76A721-F38B-48B7-AE67-03D4349EF8DF}" destId="{BFFF1A15-FDCE-4396-8106-F4CDE4147230}" srcOrd="4" destOrd="0" presId="urn:microsoft.com/office/officeart/2005/8/layout/radial5"/>
    <dgm:cxn modelId="{A839FC32-BAC2-42B8-B829-65AC46919BBC}" type="presParOf" srcId="{4B76A721-F38B-48B7-AE67-03D4349EF8DF}" destId="{6B987FF8-C73E-496D-A0A8-6578BBD315D0}" srcOrd="5" destOrd="0" presId="urn:microsoft.com/office/officeart/2005/8/layout/radial5"/>
    <dgm:cxn modelId="{B90D4726-1527-4B53-B9FD-F9D4B4E68585}" type="presParOf" srcId="{6B987FF8-C73E-496D-A0A8-6578BBD315D0}" destId="{70FD51FE-EFE6-476D-8652-2F082393F69F}" srcOrd="0" destOrd="0" presId="urn:microsoft.com/office/officeart/2005/8/layout/radial5"/>
    <dgm:cxn modelId="{B5DBA3F9-41BE-4D43-9884-9F01DA9EF7A8}" type="presParOf" srcId="{4B76A721-F38B-48B7-AE67-03D4349EF8DF}" destId="{9B3D8F9B-C3FF-4691-B446-FA5648CD6F11}" srcOrd="6" destOrd="0" presId="urn:microsoft.com/office/officeart/2005/8/layout/radial5"/>
    <dgm:cxn modelId="{FF9F7E4B-59F0-442D-87B1-3BD5CFCA3759}" type="presParOf" srcId="{4B76A721-F38B-48B7-AE67-03D4349EF8DF}" destId="{EDBD47FC-D2A0-4176-B531-121A700F1A2C}" srcOrd="7" destOrd="0" presId="urn:microsoft.com/office/officeart/2005/8/layout/radial5"/>
    <dgm:cxn modelId="{C48EFFB2-364E-4620-A003-70C1C2F56738}" type="presParOf" srcId="{EDBD47FC-D2A0-4176-B531-121A700F1A2C}" destId="{D3F6F1C9-652F-4DCF-93B9-574FC6AA0DD8}" srcOrd="0" destOrd="0" presId="urn:microsoft.com/office/officeart/2005/8/layout/radial5"/>
    <dgm:cxn modelId="{074D55E9-818F-435F-9B4B-FEA179E5C0A9}" type="presParOf" srcId="{4B76A721-F38B-48B7-AE67-03D4349EF8DF}" destId="{A128836D-CAB2-43C4-85F4-EBA90A2F4616}" srcOrd="8" destOrd="0" presId="urn:microsoft.com/office/officeart/2005/8/layout/radial5"/>
    <dgm:cxn modelId="{CD43682B-0B77-439E-8F1D-3CE4E8DA45EF}" type="presParOf" srcId="{4B76A721-F38B-48B7-AE67-03D4349EF8DF}" destId="{F69CDC7E-D9CC-4C73-A7FC-3CBF25A6145C}" srcOrd="9" destOrd="0" presId="urn:microsoft.com/office/officeart/2005/8/layout/radial5"/>
    <dgm:cxn modelId="{9FB71610-216E-48B7-8EF0-F2C1014AA0F2}" type="presParOf" srcId="{F69CDC7E-D9CC-4C73-A7FC-3CBF25A6145C}" destId="{B93C7C10-E144-42C5-BD23-5D49807DC57A}" srcOrd="0" destOrd="0" presId="urn:microsoft.com/office/officeart/2005/8/layout/radial5"/>
    <dgm:cxn modelId="{54388557-9015-4264-9146-22794246C40E}" type="presParOf" srcId="{4B76A721-F38B-48B7-AE67-03D4349EF8DF}" destId="{C14F7722-06BF-4AEE-9268-DAFC9D761006}" srcOrd="10" destOrd="0" presId="urn:microsoft.com/office/officeart/2005/8/layout/radial5"/>
    <dgm:cxn modelId="{C3BEA778-647F-4AAE-BE31-E04BDCFAE0E5}" type="presParOf" srcId="{4B76A721-F38B-48B7-AE67-03D4349EF8DF}" destId="{FCDE863D-948E-491D-8AD5-9D10A921573D}" srcOrd="11" destOrd="0" presId="urn:microsoft.com/office/officeart/2005/8/layout/radial5"/>
    <dgm:cxn modelId="{4ACD9DF4-C0BE-4AEC-9245-69AF890594E6}" type="presParOf" srcId="{FCDE863D-948E-491D-8AD5-9D10A921573D}" destId="{AB6B6A02-7EF3-4C56-8DC3-E9922B8E400F}" srcOrd="0" destOrd="0" presId="urn:microsoft.com/office/officeart/2005/8/layout/radial5"/>
    <dgm:cxn modelId="{8460BBC6-2C68-4001-A56D-5B4ECAC8E4BD}" type="presParOf" srcId="{4B76A721-F38B-48B7-AE67-03D4349EF8DF}" destId="{04EAA502-D975-4C2F-A193-C0F66D6AEC86}" srcOrd="12" destOrd="0" presId="urn:microsoft.com/office/officeart/2005/8/layout/radial5"/>
    <dgm:cxn modelId="{F54F1645-6FDA-4B2F-A973-B318F2CA1459}" type="presParOf" srcId="{4B76A721-F38B-48B7-AE67-03D4349EF8DF}" destId="{115AC9D7-BE09-4EED-A4BA-1427B78FE356}" srcOrd="13" destOrd="0" presId="urn:microsoft.com/office/officeart/2005/8/layout/radial5"/>
    <dgm:cxn modelId="{59A6DCE2-EE04-466A-89FD-E62B11EDB64D}" type="presParOf" srcId="{115AC9D7-BE09-4EED-A4BA-1427B78FE356}" destId="{1B466309-DA65-4BBD-9B13-49142DA2510B}" srcOrd="0" destOrd="0" presId="urn:microsoft.com/office/officeart/2005/8/layout/radial5"/>
    <dgm:cxn modelId="{7BFB2AEE-9D16-4549-9F25-D58BDA95341C}" type="presParOf" srcId="{4B76A721-F38B-48B7-AE67-03D4349EF8DF}" destId="{07C0C6BF-91CA-4275-9DAD-C579D0B4E184}" srcOrd="14" destOrd="0" presId="urn:microsoft.com/office/officeart/2005/8/layout/radial5"/>
    <dgm:cxn modelId="{41B1E0A2-1BA5-4669-A1EF-60406E9E7EDF}" type="presParOf" srcId="{4B76A721-F38B-48B7-AE67-03D4349EF8DF}" destId="{722C699A-4BA6-4FB1-9CCC-FF6FA274228B}" srcOrd="15" destOrd="0" presId="urn:microsoft.com/office/officeart/2005/8/layout/radial5"/>
    <dgm:cxn modelId="{185695E3-E245-4914-965D-3FECE4792350}" type="presParOf" srcId="{722C699A-4BA6-4FB1-9CCC-FF6FA274228B}" destId="{45C9459D-5121-46A3-A7E8-6F4454DF94DB}" srcOrd="0" destOrd="0" presId="urn:microsoft.com/office/officeart/2005/8/layout/radial5"/>
    <dgm:cxn modelId="{BE980813-955F-4138-A366-E3EBC19C1FA7}" type="presParOf" srcId="{4B76A721-F38B-48B7-AE67-03D4349EF8DF}" destId="{EEE89DBD-4202-4EB7-A2AD-16B28ADDF7D7}" srcOrd="1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52190-5C2E-4E18-9308-F6AE6BA353D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A6E0AC8D-1648-49B8-80D5-96FDBAED3E66}">
      <dgm:prSet phldrT="[文本]"/>
      <dgm:spPr/>
      <dgm:t>
        <a:bodyPr/>
        <a:lstStyle/>
        <a:p>
          <a:r>
            <a:rPr lang="zh-CN" altLang="en-US" dirty="0" smtClean="0"/>
            <a:t>北京总部</a:t>
          </a:r>
          <a:endParaRPr lang="zh-CN" altLang="en-US" dirty="0"/>
        </a:p>
      </dgm:t>
    </dgm:pt>
    <dgm:pt modelId="{28AE65C4-3DEE-4F62-9E7A-5342AA50D54C}" type="parTrans" cxnId="{4A1B60A9-AF89-479A-9C82-042B1B90CDA7}">
      <dgm:prSet/>
      <dgm:spPr/>
      <dgm:t>
        <a:bodyPr/>
        <a:lstStyle/>
        <a:p>
          <a:endParaRPr lang="zh-CN" altLang="en-US"/>
        </a:p>
      </dgm:t>
    </dgm:pt>
    <dgm:pt modelId="{6F549D2F-ADFD-4278-8F99-2E234067FCB1}" type="sibTrans" cxnId="{4A1B60A9-AF89-479A-9C82-042B1B90CDA7}">
      <dgm:prSet/>
      <dgm:spPr/>
      <dgm:t>
        <a:bodyPr/>
        <a:lstStyle/>
        <a:p>
          <a:endParaRPr lang="zh-CN" altLang="en-US"/>
        </a:p>
      </dgm:t>
    </dgm:pt>
    <dgm:pt modelId="{F9D61D57-451F-454C-AA1F-78B6D39DAEDE}">
      <dgm:prSet phldrT="[文本]"/>
      <dgm:spPr/>
      <dgm:t>
        <a:bodyPr/>
        <a:lstStyle/>
        <a:p>
          <a:r>
            <a:rPr lang="zh-CN" altLang="en-US" b="0" i="0" dirty="0" smtClean="0"/>
            <a:t>地址：北京市海淀区中关村大街</a:t>
          </a:r>
          <a:r>
            <a:rPr lang="en-US" altLang="zh-CN" b="0" i="0" dirty="0" smtClean="0"/>
            <a:t>27</a:t>
          </a:r>
          <a:r>
            <a:rPr lang="zh-CN" altLang="en-US" b="0" i="0" dirty="0" smtClean="0"/>
            <a:t>号中关村大厦</a:t>
          </a:r>
          <a:r>
            <a:rPr lang="en-US" altLang="zh-CN" b="0" i="0" dirty="0" smtClean="0"/>
            <a:t>9</a:t>
          </a:r>
          <a:r>
            <a:rPr lang="zh-CN" altLang="en-US" b="0" i="0" dirty="0" smtClean="0"/>
            <a:t>层（</a:t>
          </a:r>
          <a:r>
            <a:rPr lang="en-US" altLang="zh-CN" b="0" i="0" dirty="0" smtClean="0"/>
            <a:t>100080</a:t>
          </a:r>
          <a:r>
            <a:rPr lang="zh-CN" altLang="en-US" b="0" i="0" dirty="0" smtClean="0"/>
            <a:t>）</a:t>
          </a:r>
          <a:endParaRPr lang="zh-CN" altLang="en-US" dirty="0"/>
        </a:p>
      </dgm:t>
    </dgm:pt>
    <dgm:pt modelId="{89075B85-E7B0-418A-82DE-81CCD0EF26EE}" type="parTrans" cxnId="{7EEC5653-3009-44C1-AC62-F1A573F31D30}">
      <dgm:prSet/>
      <dgm:spPr/>
      <dgm:t>
        <a:bodyPr/>
        <a:lstStyle/>
        <a:p>
          <a:endParaRPr lang="zh-CN" altLang="en-US"/>
        </a:p>
      </dgm:t>
    </dgm:pt>
    <dgm:pt modelId="{AFD335E4-DB62-4A5C-99D2-BB38E581F198}" type="sibTrans" cxnId="{7EEC5653-3009-44C1-AC62-F1A573F31D30}">
      <dgm:prSet/>
      <dgm:spPr/>
      <dgm:t>
        <a:bodyPr/>
        <a:lstStyle/>
        <a:p>
          <a:endParaRPr lang="zh-CN" altLang="en-US"/>
        </a:p>
      </dgm:t>
    </dgm:pt>
    <dgm:pt modelId="{EB77A350-6C91-4810-B47A-A52F3A76A867}">
      <dgm:prSet phldrT="[文本]"/>
      <dgm:spPr/>
      <dgm:t>
        <a:bodyPr/>
        <a:lstStyle/>
        <a:p>
          <a:r>
            <a:rPr lang="zh-CN" altLang="en-US" dirty="0" smtClean="0"/>
            <a:t>天津地区</a:t>
          </a:r>
          <a:endParaRPr lang="zh-CN" altLang="en-US" dirty="0"/>
        </a:p>
      </dgm:t>
    </dgm:pt>
    <dgm:pt modelId="{6676FDE9-20BD-4396-A5DA-EBD52F7A15A6}" type="parTrans" cxnId="{6BB8E6F2-5FD4-4847-89F5-0B4CF8C075F4}">
      <dgm:prSet/>
      <dgm:spPr/>
      <dgm:t>
        <a:bodyPr/>
        <a:lstStyle/>
        <a:p>
          <a:endParaRPr lang="zh-CN" altLang="en-US"/>
        </a:p>
      </dgm:t>
    </dgm:pt>
    <dgm:pt modelId="{8AF4CD39-29A2-473F-B33E-8861C13CE265}" type="sibTrans" cxnId="{6BB8E6F2-5FD4-4847-89F5-0B4CF8C075F4}">
      <dgm:prSet/>
      <dgm:spPr/>
      <dgm:t>
        <a:bodyPr/>
        <a:lstStyle/>
        <a:p>
          <a:endParaRPr lang="zh-CN" altLang="en-US"/>
        </a:p>
      </dgm:t>
    </dgm:pt>
    <dgm:pt modelId="{AB3E84EC-958D-4C08-A0E1-F7361977A8C3}">
      <dgm:prSet phldrT="[文本]"/>
      <dgm:spPr/>
      <dgm:t>
        <a:bodyPr/>
        <a:lstStyle/>
        <a:p>
          <a:r>
            <a:rPr lang="zh-CN" altLang="en-US" b="0" i="0" dirty="0" smtClean="0"/>
            <a:t>地 址 ：天津市河西区南京路</a:t>
          </a:r>
          <a:r>
            <a:rPr lang="en-US" altLang="zh-CN" b="0" i="0" dirty="0" smtClean="0"/>
            <a:t>10</a:t>
          </a:r>
          <a:r>
            <a:rPr lang="zh-CN" altLang="en-US" b="0" i="0" dirty="0" smtClean="0"/>
            <a:t>号丝绸大厦</a:t>
          </a:r>
          <a:r>
            <a:rPr lang="en-US" altLang="zh-CN" b="0" i="0" dirty="0" smtClean="0"/>
            <a:t>612</a:t>
          </a:r>
          <a:r>
            <a:rPr lang="zh-CN" altLang="en-US" b="0" i="0" dirty="0" smtClean="0"/>
            <a:t>室（</a:t>
          </a:r>
          <a:r>
            <a:rPr lang="en-US" altLang="zh-CN" b="0" i="0" dirty="0" smtClean="0"/>
            <a:t>300042</a:t>
          </a:r>
          <a:r>
            <a:rPr lang="zh-CN" altLang="en-US" b="0" i="0" dirty="0" smtClean="0"/>
            <a:t>）</a:t>
          </a:r>
          <a:endParaRPr lang="zh-CN" altLang="en-US" dirty="0"/>
        </a:p>
      </dgm:t>
    </dgm:pt>
    <dgm:pt modelId="{ABFFE189-70AE-472C-8C98-656351BA2862}" type="parTrans" cxnId="{93E42C74-A0F4-4D25-B1E2-5A6B87955723}">
      <dgm:prSet/>
      <dgm:spPr/>
      <dgm:t>
        <a:bodyPr/>
        <a:lstStyle/>
        <a:p>
          <a:endParaRPr lang="zh-CN" altLang="en-US"/>
        </a:p>
      </dgm:t>
    </dgm:pt>
    <dgm:pt modelId="{D24D4948-5487-4A36-9E58-2490B5344CE1}" type="sibTrans" cxnId="{93E42C74-A0F4-4D25-B1E2-5A6B87955723}">
      <dgm:prSet/>
      <dgm:spPr/>
      <dgm:t>
        <a:bodyPr/>
        <a:lstStyle/>
        <a:p>
          <a:endParaRPr lang="zh-CN" altLang="en-US"/>
        </a:p>
      </dgm:t>
    </dgm:pt>
    <dgm:pt modelId="{2B259BA8-9181-40E4-A41F-983B80872714}">
      <dgm:prSet/>
      <dgm:spPr/>
      <dgm:t>
        <a:bodyPr/>
        <a:lstStyle/>
        <a:p>
          <a:r>
            <a:rPr lang="zh-CN" altLang="en-US" dirty="0" smtClean="0"/>
            <a:t>上海地区</a:t>
          </a:r>
          <a:endParaRPr lang="zh-CN" altLang="en-US" dirty="0"/>
        </a:p>
      </dgm:t>
    </dgm:pt>
    <dgm:pt modelId="{02EF63FF-7563-48F0-8E73-56B42598B47F}" type="parTrans" cxnId="{2F021DE1-65FC-42BD-8182-EB251E764FC7}">
      <dgm:prSet/>
      <dgm:spPr/>
      <dgm:t>
        <a:bodyPr/>
        <a:lstStyle/>
        <a:p>
          <a:endParaRPr lang="zh-CN" altLang="en-US"/>
        </a:p>
      </dgm:t>
    </dgm:pt>
    <dgm:pt modelId="{38FA4BB6-43B3-44CC-B322-CF4DB4441A4B}" type="sibTrans" cxnId="{2F021DE1-65FC-42BD-8182-EB251E764FC7}">
      <dgm:prSet/>
      <dgm:spPr/>
      <dgm:t>
        <a:bodyPr/>
        <a:lstStyle/>
        <a:p>
          <a:endParaRPr lang="zh-CN" altLang="en-US"/>
        </a:p>
      </dgm:t>
    </dgm:pt>
    <dgm:pt modelId="{E3D17E22-4450-41AC-B927-21CDB559B701}">
      <dgm:prSet/>
      <dgm:spPr/>
      <dgm:t>
        <a:bodyPr/>
        <a:lstStyle/>
        <a:p>
          <a:r>
            <a:rPr lang="zh-CN" altLang="en-US" dirty="0" smtClean="0"/>
            <a:t>广东地区</a:t>
          </a:r>
          <a:endParaRPr lang="zh-CN" altLang="en-US" dirty="0"/>
        </a:p>
      </dgm:t>
    </dgm:pt>
    <dgm:pt modelId="{71DA6815-EBD0-49CE-A6E0-AC3E44400838}" type="parTrans" cxnId="{71B97873-FF81-428A-B436-C9F2807837A7}">
      <dgm:prSet/>
      <dgm:spPr/>
      <dgm:t>
        <a:bodyPr/>
        <a:lstStyle/>
        <a:p>
          <a:endParaRPr lang="zh-CN" altLang="en-US"/>
        </a:p>
      </dgm:t>
    </dgm:pt>
    <dgm:pt modelId="{73D40CB0-2F40-4211-B542-608546079D09}" type="sibTrans" cxnId="{71B97873-FF81-428A-B436-C9F2807837A7}">
      <dgm:prSet/>
      <dgm:spPr/>
      <dgm:t>
        <a:bodyPr/>
        <a:lstStyle/>
        <a:p>
          <a:endParaRPr lang="zh-CN" altLang="en-US"/>
        </a:p>
      </dgm:t>
    </dgm:pt>
    <dgm:pt modelId="{3E29ADD6-0F40-401E-840F-5EB9BA5FF1F6}">
      <dgm:prSet/>
      <dgm:spPr/>
      <dgm:t>
        <a:bodyPr/>
        <a:lstStyle/>
        <a:p>
          <a:r>
            <a:rPr lang="zh-CN" altLang="en-US" b="0" i="0" dirty="0" smtClean="0"/>
            <a:t>咨询热线：</a:t>
          </a:r>
          <a:r>
            <a:rPr lang="en-US" altLang="zh-CN" b="0" i="0" dirty="0" smtClean="0"/>
            <a:t>010-82668266   24</a:t>
          </a:r>
          <a:r>
            <a:rPr lang="zh-CN" altLang="en-US" b="0" i="0" dirty="0" smtClean="0"/>
            <a:t>小时客服专线：</a:t>
          </a:r>
          <a:r>
            <a:rPr lang="en-US" altLang="zh-CN" b="0" i="0" dirty="0" smtClean="0"/>
            <a:t>13311570713</a:t>
          </a:r>
          <a:endParaRPr lang="en-US" altLang="zh-CN" b="0" i="0" dirty="0"/>
        </a:p>
      </dgm:t>
    </dgm:pt>
    <dgm:pt modelId="{7B045E4F-063A-41D7-A904-BB7B1EFC46E6}" type="parTrans" cxnId="{C2BBA860-13DE-4D3B-B4C6-292693E3F31E}">
      <dgm:prSet/>
      <dgm:spPr/>
      <dgm:t>
        <a:bodyPr/>
        <a:lstStyle/>
        <a:p>
          <a:endParaRPr lang="zh-CN" altLang="en-US"/>
        </a:p>
      </dgm:t>
    </dgm:pt>
    <dgm:pt modelId="{39E77932-93F2-402C-B364-BEE17395DBFA}" type="sibTrans" cxnId="{C2BBA860-13DE-4D3B-B4C6-292693E3F31E}">
      <dgm:prSet/>
      <dgm:spPr/>
      <dgm:t>
        <a:bodyPr/>
        <a:lstStyle/>
        <a:p>
          <a:endParaRPr lang="zh-CN" altLang="en-US"/>
        </a:p>
      </dgm:t>
    </dgm:pt>
    <dgm:pt modelId="{3C3315FE-AA34-4D19-8D77-A17298CF068D}">
      <dgm:prSet/>
      <dgm:spPr/>
      <dgm:t>
        <a:bodyPr/>
        <a:lstStyle/>
        <a:p>
          <a:r>
            <a:rPr lang="zh-CN" altLang="en-US" b="0" i="0" dirty="0" smtClean="0"/>
            <a:t>传真：</a:t>
          </a:r>
          <a:r>
            <a:rPr lang="en-US" altLang="zh-CN" b="0" i="0" dirty="0" smtClean="0"/>
            <a:t>86-10-82668268 </a:t>
          </a:r>
          <a:r>
            <a:rPr lang="en-US" b="0" i="0" dirty="0" err="1" smtClean="0"/>
            <a:t>Email:bdfb@chinalawinfo.com</a:t>
          </a:r>
          <a:endParaRPr lang="en-US" b="0" i="0" dirty="0"/>
        </a:p>
      </dgm:t>
    </dgm:pt>
    <dgm:pt modelId="{44839C3D-8B61-47A3-B94E-61D9C8689CF9}" type="parTrans" cxnId="{6E00D878-E8A9-4DD2-A2C6-D132FA1E95B8}">
      <dgm:prSet/>
      <dgm:spPr/>
      <dgm:t>
        <a:bodyPr/>
        <a:lstStyle/>
        <a:p>
          <a:endParaRPr lang="zh-CN" altLang="en-US"/>
        </a:p>
      </dgm:t>
    </dgm:pt>
    <dgm:pt modelId="{48919AA8-8B64-4B8B-9257-A56A9C52F8A4}" type="sibTrans" cxnId="{6E00D878-E8A9-4DD2-A2C6-D132FA1E95B8}">
      <dgm:prSet/>
      <dgm:spPr/>
      <dgm:t>
        <a:bodyPr/>
        <a:lstStyle/>
        <a:p>
          <a:endParaRPr lang="zh-CN" altLang="en-US"/>
        </a:p>
      </dgm:t>
    </dgm:pt>
    <dgm:pt modelId="{EE782657-3037-4C97-99E1-F91AE9CC24C3}">
      <dgm:prSet/>
      <dgm:spPr/>
      <dgm:t>
        <a:bodyPr/>
        <a:lstStyle/>
        <a:p>
          <a:r>
            <a:rPr lang="zh-CN" altLang="en-US" b="0" i="0" dirty="0" smtClean="0"/>
            <a:t>北京客服： （</a:t>
          </a:r>
          <a:r>
            <a:rPr lang="en-US" altLang="zh-CN" b="0" i="0" dirty="0" smtClean="0"/>
            <a:t>1790101419</a:t>
          </a:r>
          <a:r>
            <a:rPr lang="zh-CN" altLang="en-US" b="0" i="0" dirty="0" smtClean="0"/>
            <a:t>）</a:t>
          </a:r>
          <a:endParaRPr lang="zh-CN" altLang="en-US" b="0" i="0" dirty="0"/>
        </a:p>
      </dgm:t>
    </dgm:pt>
    <dgm:pt modelId="{9B7DA01E-2F9A-4A82-8857-CD8810B6DBF3}" type="parTrans" cxnId="{F008F73D-061C-400A-BD59-2E04340C3D1D}">
      <dgm:prSet/>
      <dgm:spPr/>
      <dgm:t>
        <a:bodyPr/>
        <a:lstStyle/>
        <a:p>
          <a:endParaRPr lang="zh-CN" altLang="en-US"/>
        </a:p>
      </dgm:t>
    </dgm:pt>
    <dgm:pt modelId="{BC03AC89-C50D-45D4-8D56-3E53EBD3BFDC}" type="sibTrans" cxnId="{F008F73D-061C-400A-BD59-2E04340C3D1D}">
      <dgm:prSet/>
      <dgm:spPr/>
      <dgm:t>
        <a:bodyPr/>
        <a:lstStyle/>
        <a:p>
          <a:endParaRPr lang="zh-CN" altLang="en-US"/>
        </a:p>
      </dgm:t>
    </dgm:pt>
    <dgm:pt modelId="{5B5CE4EF-B1BE-4820-9A7D-1B6BBC9B2580}">
      <dgm:prSet/>
      <dgm:spPr/>
      <dgm:t>
        <a:bodyPr/>
        <a:lstStyle/>
        <a:p>
          <a:r>
            <a:rPr lang="zh-CN" altLang="en-US" b="0" i="0" smtClean="0"/>
            <a:t>地址：上海市闵行区罗阳路</a:t>
          </a:r>
          <a:r>
            <a:rPr lang="en-US" altLang="zh-CN" b="0" i="0" smtClean="0"/>
            <a:t>168</a:t>
          </a:r>
          <a:r>
            <a:rPr lang="zh-CN" altLang="en-US" b="0" i="0" smtClean="0"/>
            <a:t>号梅夏商务区</a:t>
          </a:r>
          <a:r>
            <a:rPr lang="en-US" altLang="zh-CN" b="0" i="0" smtClean="0"/>
            <a:t>B508</a:t>
          </a:r>
          <a:r>
            <a:rPr lang="zh-CN" altLang="en-US" b="0" i="0" smtClean="0"/>
            <a:t>室</a:t>
          </a:r>
          <a:r>
            <a:rPr lang="en-US" altLang="zh-CN" b="0" i="0" smtClean="0"/>
            <a:t>(201104)</a:t>
          </a:r>
          <a:endParaRPr lang="zh-CN" altLang="en-US"/>
        </a:p>
      </dgm:t>
    </dgm:pt>
    <dgm:pt modelId="{BA06F652-4EB9-4AD2-8E30-2EB90AE92EF5}" type="parTrans" cxnId="{4750A57E-E165-4C0E-9F32-DC9F160514AB}">
      <dgm:prSet/>
      <dgm:spPr/>
    </dgm:pt>
    <dgm:pt modelId="{9D0FC595-97D4-4E21-993F-8F3FEB8FC036}" type="sibTrans" cxnId="{4750A57E-E165-4C0E-9F32-DC9F160514AB}">
      <dgm:prSet/>
      <dgm:spPr/>
    </dgm:pt>
    <dgm:pt modelId="{69A6A142-0D11-4484-9D61-85841FB1B91E}">
      <dgm:prSet/>
      <dgm:spPr/>
      <dgm:t>
        <a:bodyPr/>
        <a:lstStyle/>
        <a:p>
          <a:r>
            <a:rPr lang="zh-CN" altLang="en-US" b="0" i="0" dirty="0" smtClean="0"/>
            <a:t>咨询热线：</a:t>
          </a:r>
          <a:r>
            <a:rPr lang="en-US" altLang="zh-CN" b="0" i="0" dirty="0" smtClean="0"/>
            <a:t>021-63548401  24</a:t>
          </a:r>
          <a:r>
            <a:rPr lang="zh-CN" altLang="en-US" b="0" i="0" dirty="0" smtClean="0"/>
            <a:t>小时客服专线：</a:t>
          </a:r>
          <a:r>
            <a:rPr lang="en-US" altLang="zh-CN" b="0" i="0" dirty="0" smtClean="0"/>
            <a:t>18500218800</a:t>
          </a:r>
          <a:endParaRPr lang="en-US" altLang="zh-CN" b="0" i="0" dirty="0"/>
        </a:p>
      </dgm:t>
    </dgm:pt>
    <dgm:pt modelId="{21EBF0F5-145F-4989-A868-D101566BD0BA}" type="parTrans" cxnId="{6864C413-72C8-4E5D-8776-E32DABDB3DE5}">
      <dgm:prSet/>
      <dgm:spPr/>
      <dgm:t>
        <a:bodyPr/>
        <a:lstStyle/>
        <a:p>
          <a:endParaRPr lang="zh-CN" altLang="en-US"/>
        </a:p>
      </dgm:t>
    </dgm:pt>
    <dgm:pt modelId="{3D5E5B2A-F1E1-4A60-BBCF-144301FDBE12}" type="sibTrans" cxnId="{6864C413-72C8-4E5D-8776-E32DABDB3DE5}">
      <dgm:prSet/>
      <dgm:spPr/>
      <dgm:t>
        <a:bodyPr/>
        <a:lstStyle/>
        <a:p>
          <a:endParaRPr lang="zh-CN" altLang="en-US"/>
        </a:p>
      </dgm:t>
    </dgm:pt>
    <dgm:pt modelId="{619DAEC8-73BC-4083-8340-29F607938846}">
      <dgm:prSet/>
      <dgm:spPr/>
      <dgm:t>
        <a:bodyPr/>
        <a:lstStyle/>
        <a:p>
          <a:r>
            <a:rPr lang="en-US" b="0" i="0" smtClean="0"/>
            <a:t>Email：sh@chinalawinfo.com</a:t>
          </a:r>
          <a:endParaRPr lang="en-US" b="0" i="0"/>
        </a:p>
      </dgm:t>
    </dgm:pt>
    <dgm:pt modelId="{099E0074-18F2-4030-A8B9-DEB73472F4FE}" type="parTrans" cxnId="{7BEA0765-8E2B-4FCE-A599-81435DF91119}">
      <dgm:prSet/>
      <dgm:spPr/>
      <dgm:t>
        <a:bodyPr/>
        <a:lstStyle/>
        <a:p>
          <a:endParaRPr lang="zh-CN" altLang="en-US"/>
        </a:p>
      </dgm:t>
    </dgm:pt>
    <dgm:pt modelId="{6FE3108C-CB93-4EFA-A7EC-5C442C988146}" type="sibTrans" cxnId="{7BEA0765-8E2B-4FCE-A599-81435DF91119}">
      <dgm:prSet/>
      <dgm:spPr/>
      <dgm:t>
        <a:bodyPr/>
        <a:lstStyle/>
        <a:p>
          <a:endParaRPr lang="zh-CN" altLang="en-US"/>
        </a:p>
      </dgm:t>
    </dgm:pt>
    <dgm:pt modelId="{78473FC2-20C1-4E27-BF5C-F892D01EE98F}">
      <dgm:prSet/>
      <dgm:spPr/>
      <dgm:t>
        <a:bodyPr/>
        <a:lstStyle/>
        <a:p>
          <a:r>
            <a:rPr lang="zh-CN" altLang="en-US" b="0" i="0" smtClean="0"/>
            <a:t>上海客服： （</a:t>
          </a:r>
          <a:r>
            <a:rPr lang="en-US" altLang="zh-CN" b="0" i="0" smtClean="0"/>
            <a:t>1846075607</a:t>
          </a:r>
          <a:r>
            <a:rPr lang="zh-CN" altLang="en-US" b="0" i="0" smtClean="0"/>
            <a:t>）</a:t>
          </a:r>
          <a:endParaRPr lang="zh-CN" altLang="en-US" b="0" i="0"/>
        </a:p>
      </dgm:t>
    </dgm:pt>
    <dgm:pt modelId="{A0296D6F-F49C-4030-A6A7-A5E1F17882C1}" type="parTrans" cxnId="{BE680EB3-AA5D-4F18-ADB5-5AE86A3E97F9}">
      <dgm:prSet/>
      <dgm:spPr/>
      <dgm:t>
        <a:bodyPr/>
        <a:lstStyle/>
        <a:p>
          <a:endParaRPr lang="zh-CN" altLang="en-US"/>
        </a:p>
      </dgm:t>
    </dgm:pt>
    <dgm:pt modelId="{F41A28AD-7AE6-48C2-9E38-1C79560B3115}" type="sibTrans" cxnId="{BE680EB3-AA5D-4F18-ADB5-5AE86A3E97F9}">
      <dgm:prSet/>
      <dgm:spPr/>
      <dgm:t>
        <a:bodyPr/>
        <a:lstStyle/>
        <a:p>
          <a:endParaRPr lang="zh-CN" altLang="en-US"/>
        </a:p>
      </dgm:t>
    </dgm:pt>
    <dgm:pt modelId="{FE805154-4D02-4400-BACE-083058A32265}">
      <dgm:prSet/>
      <dgm:spPr/>
      <dgm:t>
        <a:bodyPr/>
        <a:lstStyle/>
        <a:p>
          <a:r>
            <a:rPr lang="zh-CN" altLang="en-US" b="0" i="0" smtClean="0"/>
            <a:t>地址：广州市机场路</a:t>
          </a:r>
          <a:r>
            <a:rPr lang="en-US" altLang="zh-CN" b="0" i="0" smtClean="0"/>
            <a:t>1718</a:t>
          </a:r>
          <a:r>
            <a:rPr lang="zh-CN" altLang="en-US" b="0" i="0" smtClean="0"/>
            <a:t>号悦成商务中心</a:t>
          </a:r>
          <a:r>
            <a:rPr lang="en-US" altLang="zh-CN" b="0" i="0" smtClean="0"/>
            <a:t>7A19</a:t>
          </a:r>
          <a:r>
            <a:rPr lang="zh-CN" altLang="en-US" b="0" i="0" smtClean="0"/>
            <a:t>室（</a:t>
          </a:r>
          <a:r>
            <a:rPr lang="en-US" altLang="zh-CN" b="0" i="0" smtClean="0"/>
            <a:t>510410</a:t>
          </a:r>
          <a:r>
            <a:rPr lang="zh-CN" altLang="en-US" b="0" i="0" smtClean="0"/>
            <a:t>）</a:t>
          </a:r>
          <a:endParaRPr lang="zh-CN" altLang="en-US"/>
        </a:p>
      </dgm:t>
    </dgm:pt>
    <dgm:pt modelId="{C0435269-E2DF-4198-8A2B-21287A6E3069}" type="parTrans" cxnId="{4AD2E5F7-F4F1-48A6-92DB-CC093FEE6D4E}">
      <dgm:prSet/>
      <dgm:spPr/>
    </dgm:pt>
    <dgm:pt modelId="{8C0A0C0A-EBB6-45EB-ABA0-EB6DE76DBA08}" type="sibTrans" cxnId="{4AD2E5F7-F4F1-48A6-92DB-CC093FEE6D4E}">
      <dgm:prSet/>
      <dgm:spPr/>
    </dgm:pt>
    <dgm:pt modelId="{6D88F445-4F07-4C93-8DDD-4B5F26A95ECA}">
      <dgm:prSet/>
      <dgm:spPr/>
      <dgm:t>
        <a:bodyPr/>
        <a:lstStyle/>
        <a:p>
          <a:r>
            <a:rPr lang="zh-CN" altLang="en-US" b="0" i="0" smtClean="0"/>
            <a:t>咨询热线：</a:t>
          </a:r>
          <a:r>
            <a:rPr lang="en-US" altLang="zh-CN" b="0" i="0" smtClean="0"/>
            <a:t>020-86307800 24</a:t>
          </a:r>
          <a:r>
            <a:rPr lang="zh-CN" altLang="en-US" b="0" i="0" smtClean="0"/>
            <a:t>小时客服专线：</a:t>
          </a:r>
          <a:r>
            <a:rPr lang="en-US" altLang="zh-CN" b="0" i="0" smtClean="0"/>
            <a:t>18926109466</a:t>
          </a:r>
          <a:endParaRPr lang="en-US" altLang="zh-CN" b="0" i="0"/>
        </a:p>
      </dgm:t>
    </dgm:pt>
    <dgm:pt modelId="{4B22B36C-F568-4BDB-9975-C7886FCE0DC5}" type="parTrans" cxnId="{B3A2650D-BF4D-4930-BA50-D7AEB8096838}">
      <dgm:prSet/>
      <dgm:spPr/>
      <dgm:t>
        <a:bodyPr/>
        <a:lstStyle/>
        <a:p>
          <a:endParaRPr lang="zh-CN" altLang="en-US"/>
        </a:p>
      </dgm:t>
    </dgm:pt>
    <dgm:pt modelId="{DFFB192A-8425-4F82-AD0F-2DD0085689FA}" type="sibTrans" cxnId="{B3A2650D-BF4D-4930-BA50-D7AEB8096838}">
      <dgm:prSet/>
      <dgm:spPr/>
      <dgm:t>
        <a:bodyPr/>
        <a:lstStyle/>
        <a:p>
          <a:endParaRPr lang="zh-CN" altLang="en-US"/>
        </a:p>
      </dgm:t>
    </dgm:pt>
    <dgm:pt modelId="{070C2917-4A9E-4CE6-A2CB-B34F774C6317}">
      <dgm:prSet/>
      <dgm:spPr/>
      <dgm:t>
        <a:bodyPr/>
        <a:lstStyle/>
        <a:p>
          <a:r>
            <a:rPr lang="zh-CN" altLang="en-US" b="0" i="0" smtClean="0"/>
            <a:t>传真：</a:t>
          </a:r>
          <a:r>
            <a:rPr lang="en-US" altLang="zh-CN" b="0" i="0" smtClean="0"/>
            <a:t>020-86305266 </a:t>
          </a:r>
          <a:r>
            <a:rPr lang="en-US" b="0" i="0" smtClean="0"/>
            <a:t>Email：gd@chinalawinfo.com</a:t>
          </a:r>
          <a:endParaRPr lang="en-US" b="0" i="0"/>
        </a:p>
      </dgm:t>
    </dgm:pt>
    <dgm:pt modelId="{68CB7786-A80C-43D3-B893-B4593C8B14D5}" type="parTrans" cxnId="{81E38F26-BD34-4F4A-9312-A04668043B90}">
      <dgm:prSet/>
      <dgm:spPr/>
      <dgm:t>
        <a:bodyPr/>
        <a:lstStyle/>
        <a:p>
          <a:endParaRPr lang="zh-CN" altLang="en-US"/>
        </a:p>
      </dgm:t>
    </dgm:pt>
    <dgm:pt modelId="{ACA2983C-76CD-449C-8226-BC0E43D941E8}" type="sibTrans" cxnId="{81E38F26-BD34-4F4A-9312-A04668043B90}">
      <dgm:prSet/>
      <dgm:spPr/>
      <dgm:t>
        <a:bodyPr/>
        <a:lstStyle/>
        <a:p>
          <a:endParaRPr lang="zh-CN" altLang="en-US"/>
        </a:p>
      </dgm:t>
    </dgm:pt>
    <dgm:pt modelId="{9250F7F8-F51A-426A-B52B-793097623B31}">
      <dgm:prSet/>
      <dgm:spPr/>
      <dgm:t>
        <a:bodyPr/>
        <a:lstStyle/>
        <a:p>
          <a:r>
            <a:rPr lang="zh-CN" altLang="en-US" b="0" i="0" smtClean="0"/>
            <a:t>广东客服： （</a:t>
          </a:r>
          <a:r>
            <a:rPr lang="en-US" altLang="zh-CN" b="0" i="0" smtClean="0"/>
            <a:t>2715483107</a:t>
          </a:r>
          <a:r>
            <a:rPr lang="zh-CN" altLang="en-US" b="0" i="0" smtClean="0"/>
            <a:t>）</a:t>
          </a:r>
          <a:endParaRPr lang="zh-CN" altLang="en-US" b="0" i="0"/>
        </a:p>
      </dgm:t>
    </dgm:pt>
    <dgm:pt modelId="{8EF41036-9FD9-42AA-979B-BD8C62CDEEDB}" type="parTrans" cxnId="{7DDABA06-394D-4575-AA80-DA4553357CF4}">
      <dgm:prSet/>
      <dgm:spPr/>
      <dgm:t>
        <a:bodyPr/>
        <a:lstStyle/>
        <a:p>
          <a:endParaRPr lang="zh-CN" altLang="en-US"/>
        </a:p>
      </dgm:t>
    </dgm:pt>
    <dgm:pt modelId="{9543D553-99C9-4E6A-8A11-87E213ED79AE}" type="sibTrans" cxnId="{7DDABA06-394D-4575-AA80-DA4553357CF4}">
      <dgm:prSet/>
      <dgm:spPr/>
      <dgm:t>
        <a:bodyPr/>
        <a:lstStyle/>
        <a:p>
          <a:endParaRPr lang="zh-CN" altLang="en-US"/>
        </a:p>
      </dgm:t>
    </dgm:pt>
    <dgm:pt modelId="{8D1BE4BD-379F-4682-BCEC-E16D0C829277}">
      <dgm:prSet/>
      <dgm:spPr/>
      <dgm:t>
        <a:bodyPr/>
        <a:lstStyle/>
        <a:p>
          <a:r>
            <a:rPr lang="zh-CN" altLang="en-US" b="0" i="0" smtClean="0"/>
            <a:t>咨询热线 ：</a:t>
          </a:r>
          <a:r>
            <a:rPr lang="en-US" altLang="zh-CN" b="0" i="0" smtClean="0"/>
            <a:t>022-58197110 24</a:t>
          </a:r>
          <a:r>
            <a:rPr lang="zh-CN" altLang="en-US" b="0" i="0" smtClean="0"/>
            <a:t>小时客服专线：</a:t>
          </a:r>
          <a:r>
            <a:rPr lang="en-US" altLang="zh-CN" b="0" i="0" smtClean="0"/>
            <a:t>13389937662</a:t>
          </a:r>
          <a:endParaRPr lang="en-US" altLang="zh-CN" b="0" i="0"/>
        </a:p>
      </dgm:t>
    </dgm:pt>
    <dgm:pt modelId="{4753A020-3380-4C02-95A9-B6D09E02CC09}" type="parTrans" cxnId="{89EF044E-11E0-41B4-B26C-64482907B7DB}">
      <dgm:prSet/>
      <dgm:spPr/>
      <dgm:t>
        <a:bodyPr/>
        <a:lstStyle/>
        <a:p>
          <a:endParaRPr lang="zh-CN" altLang="en-US"/>
        </a:p>
      </dgm:t>
    </dgm:pt>
    <dgm:pt modelId="{79483F93-0E33-426D-93EB-6E74A6438BEE}" type="sibTrans" cxnId="{89EF044E-11E0-41B4-B26C-64482907B7DB}">
      <dgm:prSet/>
      <dgm:spPr/>
      <dgm:t>
        <a:bodyPr/>
        <a:lstStyle/>
        <a:p>
          <a:endParaRPr lang="zh-CN" altLang="en-US"/>
        </a:p>
      </dgm:t>
    </dgm:pt>
    <dgm:pt modelId="{844F944E-F464-47E0-8F2D-6CDB841582E7}">
      <dgm:prSet/>
      <dgm:spPr/>
      <dgm:t>
        <a:bodyPr/>
        <a:lstStyle/>
        <a:p>
          <a:r>
            <a:rPr lang="en-US" b="0" i="0" smtClean="0"/>
            <a:t>Email：tj@chinalawinfo.com</a:t>
          </a:r>
          <a:endParaRPr lang="en-US" b="0" i="0"/>
        </a:p>
      </dgm:t>
    </dgm:pt>
    <dgm:pt modelId="{28853EC0-0DEE-4772-8D78-0E22F44719F4}" type="parTrans" cxnId="{FBACA211-1734-45B4-BBD7-FA83C026D3BD}">
      <dgm:prSet/>
      <dgm:spPr/>
      <dgm:t>
        <a:bodyPr/>
        <a:lstStyle/>
        <a:p>
          <a:endParaRPr lang="zh-CN" altLang="en-US"/>
        </a:p>
      </dgm:t>
    </dgm:pt>
    <dgm:pt modelId="{6F95DBAE-9E62-4E62-BA16-BE5AFAE48977}" type="sibTrans" cxnId="{FBACA211-1734-45B4-BBD7-FA83C026D3BD}">
      <dgm:prSet/>
      <dgm:spPr/>
      <dgm:t>
        <a:bodyPr/>
        <a:lstStyle/>
        <a:p>
          <a:endParaRPr lang="zh-CN" altLang="en-US"/>
        </a:p>
      </dgm:t>
    </dgm:pt>
    <dgm:pt modelId="{B4B37F36-9C4E-42FE-9A4E-36E0D7AC880D}">
      <dgm:prSet/>
      <dgm:spPr/>
      <dgm:t>
        <a:bodyPr/>
        <a:lstStyle/>
        <a:p>
          <a:r>
            <a:rPr lang="zh-CN" altLang="en-US" b="0" i="0" dirty="0" smtClean="0"/>
            <a:t>天津客服： （</a:t>
          </a:r>
          <a:r>
            <a:rPr lang="en-US" altLang="zh-CN" b="0" i="0" dirty="0" smtClean="0"/>
            <a:t>467324875</a:t>
          </a:r>
          <a:r>
            <a:rPr lang="zh-CN" altLang="en-US" b="0" i="0" dirty="0" smtClean="0"/>
            <a:t>）</a:t>
          </a:r>
          <a:endParaRPr lang="zh-CN" altLang="en-US" b="0" i="0" dirty="0"/>
        </a:p>
      </dgm:t>
    </dgm:pt>
    <dgm:pt modelId="{EA6FC036-BCFC-4EDA-A81E-958C57EE1CD0}" type="parTrans" cxnId="{89E2290B-7291-4C48-80F8-F0FE66C4B0B3}">
      <dgm:prSet/>
      <dgm:spPr/>
      <dgm:t>
        <a:bodyPr/>
        <a:lstStyle/>
        <a:p>
          <a:endParaRPr lang="zh-CN" altLang="en-US"/>
        </a:p>
      </dgm:t>
    </dgm:pt>
    <dgm:pt modelId="{7CD9E66A-3358-4F32-AED8-5E53B9D0B5B2}" type="sibTrans" cxnId="{89E2290B-7291-4C48-80F8-F0FE66C4B0B3}">
      <dgm:prSet/>
      <dgm:spPr/>
      <dgm:t>
        <a:bodyPr/>
        <a:lstStyle/>
        <a:p>
          <a:endParaRPr lang="zh-CN" altLang="en-US"/>
        </a:p>
      </dgm:t>
    </dgm:pt>
    <dgm:pt modelId="{C241827C-2F7F-400E-B7F0-102E4698F7DF}" type="pres">
      <dgm:prSet presAssocID="{E5D52190-5C2E-4E18-9308-F6AE6BA353D5}" presName="Name0" presStyleCnt="0">
        <dgm:presLayoutVars>
          <dgm:dir/>
          <dgm:animLvl val="lvl"/>
          <dgm:resizeHandles/>
        </dgm:presLayoutVars>
      </dgm:prSet>
      <dgm:spPr/>
      <dgm:t>
        <a:bodyPr/>
        <a:lstStyle/>
        <a:p>
          <a:endParaRPr lang="zh-CN" altLang="en-US"/>
        </a:p>
      </dgm:t>
    </dgm:pt>
    <dgm:pt modelId="{571CB0B3-6C9C-4880-842F-C7E5E2D00180}" type="pres">
      <dgm:prSet presAssocID="{A6E0AC8D-1648-49B8-80D5-96FDBAED3E66}" presName="linNode" presStyleCnt="0"/>
      <dgm:spPr/>
    </dgm:pt>
    <dgm:pt modelId="{307141FC-2523-4CAA-9F70-4FC98D082D18}" type="pres">
      <dgm:prSet presAssocID="{A6E0AC8D-1648-49B8-80D5-96FDBAED3E66}" presName="parentShp" presStyleLbl="node1" presStyleIdx="0" presStyleCnt="4" custScaleX="28770" custLinFactNeighborX="-22544" custLinFactNeighborY="1240">
        <dgm:presLayoutVars>
          <dgm:bulletEnabled val="1"/>
        </dgm:presLayoutVars>
      </dgm:prSet>
      <dgm:spPr/>
      <dgm:t>
        <a:bodyPr/>
        <a:lstStyle/>
        <a:p>
          <a:endParaRPr lang="zh-CN" altLang="en-US"/>
        </a:p>
      </dgm:t>
    </dgm:pt>
    <dgm:pt modelId="{48848A9B-4E05-45F5-93AB-32D390EA9EA7}" type="pres">
      <dgm:prSet presAssocID="{A6E0AC8D-1648-49B8-80D5-96FDBAED3E66}" presName="childShp" presStyleLbl="bgAccFollowNode1" presStyleIdx="0" presStyleCnt="4" custScaleX="136741" custLinFactNeighborX="-4083" custLinFactNeighborY="6471">
        <dgm:presLayoutVars>
          <dgm:bulletEnabled val="1"/>
        </dgm:presLayoutVars>
      </dgm:prSet>
      <dgm:spPr/>
      <dgm:t>
        <a:bodyPr/>
        <a:lstStyle/>
        <a:p>
          <a:endParaRPr lang="zh-CN" altLang="en-US"/>
        </a:p>
      </dgm:t>
    </dgm:pt>
    <dgm:pt modelId="{4EE36FC7-1728-4F99-978F-241E99E2098D}" type="pres">
      <dgm:prSet presAssocID="{6F549D2F-ADFD-4278-8F99-2E234067FCB1}" presName="spacing" presStyleCnt="0"/>
      <dgm:spPr/>
    </dgm:pt>
    <dgm:pt modelId="{4E8D8B83-38A4-4830-9863-B2D442246D41}" type="pres">
      <dgm:prSet presAssocID="{2B259BA8-9181-40E4-A41F-983B80872714}" presName="linNode" presStyleCnt="0"/>
      <dgm:spPr/>
    </dgm:pt>
    <dgm:pt modelId="{B047B63D-D5E6-425C-BEE3-C705C9440CF9}" type="pres">
      <dgm:prSet presAssocID="{2B259BA8-9181-40E4-A41F-983B80872714}" presName="parentShp" presStyleLbl="node1" presStyleIdx="1" presStyleCnt="4" custFlipHor="1" custScaleX="30289" custLinFactNeighborX="-23237" custLinFactNeighborY="6990">
        <dgm:presLayoutVars>
          <dgm:bulletEnabled val="1"/>
        </dgm:presLayoutVars>
      </dgm:prSet>
      <dgm:spPr/>
      <dgm:t>
        <a:bodyPr/>
        <a:lstStyle/>
        <a:p>
          <a:endParaRPr lang="zh-CN" altLang="en-US"/>
        </a:p>
      </dgm:t>
    </dgm:pt>
    <dgm:pt modelId="{C7C670D1-9BA9-430B-87DF-1297D023D73E}" type="pres">
      <dgm:prSet presAssocID="{2B259BA8-9181-40E4-A41F-983B80872714}" presName="childShp" presStyleLbl="bgAccFollowNode1" presStyleIdx="1" presStyleCnt="4" custScaleX="140385">
        <dgm:presLayoutVars>
          <dgm:bulletEnabled val="1"/>
        </dgm:presLayoutVars>
      </dgm:prSet>
      <dgm:spPr/>
      <dgm:t>
        <a:bodyPr/>
        <a:lstStyle/>
        <a:p>
          <a:endParaRPr lang="zh-CN" altLang="en-US"/>
        </a:p>
      </dgm:t>
    </dgm:pt>
    <dgm:pt modelId="{3B7687FA-A2AC-4067-AFAD-D1FB6A907DE7}" type="pres">
      <dgm:prSet presAssocID="{38FA4BB6-43B3-44CC-B322-CF4DB4441A4B}" presName="spacing" presStyleCnt="0"/>
      <dgm:spPr/>
    </dgm:pt>
    <dgm:pt modelId="{D4FFB682-AA56-4405-89FB-0D41E736CEAF}" type="pres">
      <dgm:prSet presAssocID="{E3D17E22-4450-41AC-B927-21CDB559B701}" presName="linNode" presStyleCnt="0"/>
      <dgm:spPr/>
    </dgm:pt>
    <dgm:pt modelId="{56CBB39A-F291-49E7-AB69-111C6BC79CDC}" type="pres">
      <dgm:prSet presAssocID="{E3D17E22-4450-41AC-B927-21CDB559B701}" presName="parentShp" presStyleLbl="node1" presStyleIdx="2" presStyleCnt="4" custScaleX="28770" custLinFactNeighborX="-23743" custLinFactNeighborY="124">
        <dgm:presLayoutVars>
          <dgm:bulletEnabled val="1"/>
        </dgm:presLayoutVars>
      </dgm:prSet>
      <dgm:spPr/>
      <dgm:t>
        <a:bodyPr/>
        <a:lstStyle/>
        <a:p>
          <a:endParaRPr lang="zh-CN" altLang="en-US"/>
        </a:p>
      </dgm:t>
    </dgm:pt>
    <dgm:pt modelId="{181337D5-C661-4E66-928F-64B49AF2C932}" type="pres">
      <dgm:prSet presAssocID="{E3D17E22-4450-41AC-B927-21CDB559B701}" presName="childShp" presStyleLbl="bgAccFollowNode1" presStyleIdx="2" presStyleCnt="4" custScaleX="142185">
        <dgm:presLayoutVars>
          <dgm:bulletEnabled val="1"/>
        </dgm:presLayoutVars>
      </dgm:prSet>
      <dgm:spPr/>
      <dgm:t>
        <a:bodyPr/>
        <a:lstStyle/>
        <a:p>
          <a:endParaRPr lang="zh-CN" altLang="en-US"/>
        </a:p>
      </dgm:t>
    </dgm:pt>
    <dgm:pt modelId="{75E9AC3F-97E4-40DA-982F-00C8F468FD0F}" type="pres">
      <dgm:prSet presAssocID="{73D40CB0-2F40-4211-B542-608546079D09}" presName="spacing" presStyleCnt="0"/>
      <dgm:spPr/>
    </dgm:pt>
    <dgm:pt modelId="{0244D149-A104-4847-BAC2-C6AD21C64C18}" type="pres">
      <dgm:prSet presAssocID="{EB77A350-6C91-4810-B47A-A52F3A76A867}" presName="linNode" presStyleCnt="0"/>
      <dgm:spPr/>
    </dgm:pt>
    <dgm:pt modelId="{63EAEE3E-E2B0-4BB9-B9A6-2FBF2BFD458C}" type="pres">
      <dgm:prSet presAssocID="{EB77A350-6C91-4810-B47A-A52F3A76A867}" presName="parentShp" presStyleLbl="node1" presStyleIdx="3" presStyleCnt="4" custScaleX="28770" custLinFactNeighborX="-22544" custLinFactNeighborY="3108">
        <dgm:presLayoutVars>
          <dgm:bulletEnabled val="1"/>
        </dgm:presLayoutVars>
      </dgm:prSet>
      <dgm:spPr/>
      <dgm:t>
        <a:bodyPr/>
        <a:lstStyle/>
        <a:p>
          <a:endParaRPr lang="zh-CN" altLang="en-US"/>
        </a:p>
      </dgm:t>
    </dgm:pt>
    <dgm:pt modelId="{DDA9A6A3-41F6-4769-AADB-98AF10E245CE}" type="pres">
      <dgm:prSet presAssocID="{EB77A350-6C91-4810-B47A-A52F3A76A867}" presName="childShp" presStyleLbl="bgAccFollowNode1" presStyleIdx="3" presStyleCnt="4" custScaleX="142185">
        <dgm:presLayoutVars>
          <dgm:bulletEnabled val="1"/>
        </dgm:presLayoutVars>
      </dgm:prSet>
      <dgm:spPr/>
      <dgm:t>
        <a:bodyPr/>
        <a:lstStyle/>
        <a:p>
          <a:endParaRPr lang="zh-CN" altLang="en-US"/>
        </a:p>
      </dgm:t>
    </dgm:pt>
  </dgm:ptLst>
  <dgm:cxnLst>
    <dgm:cxn modelId="{93E42C74-A0F4-4D25-B1E2-5A6B87955723}" srcId="{EB77A350-6C91-4810-B47A-A52F3A76A867}" destId="{AB3E84EC-958D-4C08-A0E1-F7361977A8C3}" srcOrd="0" destOrd="0" parTransId="{ABFFE189-70AE-472C-8C98-656351BA2862}" sibTransId="{D24D4948-5487-4A36-9E58-2490B5344CE1}"/>
    <dgm:cxn modelId="{EEEFF4C1-1E50-47A7-B058-EB8B9EEF04D5}" type="presOf" srcId="{3C3315FE-AA34-4D19-8D77-A17298CF068D}" destId="{48848A9B-4E05-45F5-93AB-32D390EA9EA7}" srcOrd="0" destOrd="2" presId="urn:microsoft.com/office/officeart/2005/8/layout/vList6"/>
    <dgm:cxn modelId="{E9710F81-EBBB-42C9-8108-188935E36E45}" type="presOf" srcId="{F9D61D57-451F-454C-AA1F-78B6D39DAEDE}" destId="{48848A9B-4E05-45F5-93AB-32D390EA9EA7}" srcOrd="0" destOrd="0" presId="urn:microsoft.com/office/officeart/2005/8/layout/vList6"/>
    <dgm:cxn modelId="{7BEA0765-8E2B-4FCE-A599-81435DF91119}" srcId="{2B259BA8-9181-40E4-A41F-983B80872714}" destId="{619DAEC8-73BC-4083-8340-29F607938846}" srcOrd="2" destOrd="0" parTransId="{099E0074-18F2-4030-A8B9-DEB73472F4FE}" sibTransId="{6FE3108C-CB93-4EFA-A7EC-5C442C988146}"/>
    <dgm:cxn modelId="{DFD9CE43-643B-48A6-A394-CC331CBBFE37}" type="presOf" srcId="{8D1BE4BD-379F-4682-BCEC-E16D0C829277}" destId="{DDA9A6A3-41F6-4769-AADB-98AF10E245CE}" srcOrd="0" destOrd="1" presId="urn:microsoft.com/office/officeart/2005/8/layout/vList6"/>
    <dgm:cxn modelId="{7DDABA06-394D-4575-AA80-DA4553357CF4}" srcId="{E3D17E22-4450-41AC-B927-21CDB559B701}" destId="{9250F7F8-F51A-426A-B52B-793097623B31}" srcOrd="3" destOrd="0" parTransId="{8EF41036-9FD9-42AA-979B-BD8C62CDEEDB}" sibTransId="{9543D553-99C9-4E6A-8A11-87E213ED79AE}"/>
    <dgm:cxn modelId="{B35BC6DB-AA0A-4652-A8FA-C5E6D0FB001E}" type="presOf" srcId="{6D88F445-4F07-4C93-8DDD-4B5F26A95ECA}" destId="{181337D5-C661-4E66-928F-64B49AF2C932}" srcOrd="0" destOrd="1" presId="urn:microsoft.com/office/officeart/2005/8/layout/vList6"/>
    <dgm:cxn modelId="{70CF82DC-5071-4382-B5D5-030E6B987ECF}" type="presOf" srcId="{2B259BA8-9181-40E4-A41F-983B80872714}" destId="{B047B63D-D5E6-425C-BEE3-C705C9440CF9}" srcOrd="0" destOrd="0" presId="urn:microsoft.com/office/officeart/2005/8/layout/vList6"/>
    <dgm:cxn modelId="{4750A57E-E165-4C0E-9F32-DC9F160514AB}" srcId="{2B259BA8-9181-40E4-A41F-983B80872714}" destId="{5B5CE4EF-B1BE-4820-9A7D-1B6BBC9B2580}" srcOrd="0" destOrd="0" parTransId="{BA06F652-4EB9-4AD2-8E30-2EB90AE92EF5}" sibTransId="{9D0FC595-97D4-4E21-993F-8F3FEB8FC036}"/>
    <dgm:cxn modelId="{4A1B60A9-AF89-479A-9C82-042B1B90CDA7}" srcId="{E5D52190-5C2E-4E18-9308-F6AE6BA353D5}" destId="{A6E0AC8D-1648-49B8-80D5-96FDBAED3E66}" srcOrd="0" destOrd="0" parTransId="{28AE65C4-3DEE-4F62-9E7A-5342AA50D54C}" sibTransId="{6F549D2F-ADFD-4278-8F99-2E234067FCB1}"/>
    <dgm:cxn modelId="{81E38F26-BD34-4F4A-9312-A04668043B90}" srcId="{E3D17E22-4450-41AC-B927-21CDB559B701}" destId="{070C2917-4A9E-4CE6-A2CB-B34F774C6317}" srcOrd="2" destOrd="0" parTransId="{68CB7786-A80C-43D3-B893-B4593C8B14D5}" sibTransId="{ACA2983C-76CD-449C-8226-BC0E43D941E8}"/>
    <dgm:cxn modelId="{92D12412-55EE-46DA-AD53-DA64A48E34B8}" type="presOf" srcId="{B4B37F36-9C4E-42FE-9A4E-36E0D7AC880D}" destId="{DDA9A6A3-41F6-4769-AADB-98AF10E245CE}" srcOrd="0" destOrd="3" presId="urn:microsoft.com/office/officeart/2005/8/layout/vList6"/>
    <dgm:cxn modelId="{7EEC5653-3009-44C1-AC62-F1A573F31D30}" srcId="{A6E0AC8D-1648-49B8-80D5-96FDBAED3E66}" destId="{F9D61D57-451F-454C-AA1F-78B6D39DAEDE}" srcOrd="0" destOrd="0" parTransId="{89075B85-E7B0-418A-82DE-81CCD0EF26EE}" sibTransId="{AFD335E4-DB62-4A5C-99D2-BB38E581F198}"/>
    <dgm:cxn modelId="{6864C413-72C8-4E5D-8776-E32DABDB3DE5}" srcId="{2B259BA8-9181-40E4-A41F-983B80872714}" destId="{69A6A142-0D11-4484-9D61-85841FB1B91E}" srcOrd="1" destOrd="0" parTransId="{21EBF0F5-145F-4989-A868-D101566BD0BA}" sibTransId="{3D5E5B2A-F1E1-4A60-BBCF-144301FDBE12}"/>
    <dgm:cxn modelId="{2F021DE1-65FC-42BD-8182-EB251E764FC7}" srcId="{E5D52190-5C2E-4E18-9308-F6AE6BA353D5}" destId="{2B259BA8-9181-40E4-A41F-983B80872714}" srcOrd="1" destOrd="0" parTransId="{02EF63FF-7563-48F0-8E73-56B42598B47F}" sibTransId="{38FA4BB6-43B3-44CC-B322-CF4DB4441A4B}"/>
    <dgm:cxn modelId="{BE008686-4676-4DBE-AD3B-B1128F594F9E}" type="presOf" srcId="{AB3E84EC-958D-4C08-A0E1-F7361977A8C3}" destId="{DDA9A6A3-41F6-4769-AADB-98AF10E245CE}" srcOrd="0" destOrd="0" presId="urn:microsoft.com/office/officeart/2005/8/layout/vList6"/>
    <dgm:cxn modelId="{B789F958-5CC4-4987-867C-F84203199776}" type="presOf" srcId="{E5D52190-5C2E-4E18-9308-F6AE6BA353D5}" destId="{C241827C-2F7F-400E-B7F0-102E4698F7DF}" srcOrd="0" destOrd="0" presId="urn:microsoft.com/office/officeart/2005/8/layout/vList6"/>
    <dgm:cxn modelId="{D92F8260-8082-4D16-A1F2-15CBAE4743B2}" type="presOf" srcId="{A6E0AC8D-1648-49B8-80D5-96FDBAED3E66}" destId="{307141FC-2523-4CAA-9F70-4FC98D082D18}" srcOrd="0" destOrd="0" presId="urn:microsoft.com/office/officeart/2005/8/layout/vList6"/>
    <dgm:cxn modelId="{6E00D878-E8A9-4DD2-A2C6-D132FA1E95B8}" srcId="{A6E0AC8D-1648-49B8-80D5-96FDBAED3E66}" destId="{3C3315FE-AA34-4D19-8D77-A17298CF068D}" srcOrd="2" destOrd="0" parTransId="{44839C3D-8B61-47A3-B94E-61D9C8689CF9}" sibTransId="{48919AA8-8B64-4B8B-9257-A56A9C52F8A4}"/>
    <dgm:cxn modelId="{E631B91B-E176-41C7-B397-4434EFC19E22}" type="presOf" srcId="{69A6A142-0D11-4484-9D61-85841FB1B91E}" destId="{C7C670D1-9BA9-430B-87DF-1297D023D73E}" srcOrd="0" destOrd="1" presId="urn:microsoft.com/office/officeart/2005/8/layout/vList6"/>
    <dgm:cxn modelId="{D1A7CDAE-20BC-4825-A76D-AB40696C7502}" type="presOf" srcId="{844F944E-F464-47E0-8F2D-6CDB841582E7}" destId="{DDA9A6A3-41F6-4769-AADB-98AF10E245CE}" srcOrd="0" destOrd="2" presId="urn:microsoft.com/office/officeart/2005/8/layout/vList6"/>
    <dgm:cxn modelId="{FC1E876D-2AD1-4D40-A2A9-2A4C9E71B75F}" type="presOf" srcId="{FE805154-4D02-4400-BACE-083058A32265}" destId="{181337D5-C661-4E66-928F-64B49AF2C932}" srcOrd="0" destOrd="0" presId="urn:microsoft.com/office/officeart/2005/8/layout/vList6"/>
    <dgm:cxn modelId="{B3A2650D-BF4D-4930-BA50-D7AEB8096838}" srcId="{E3D17E22-4450-41AC-B927-21CDB559B701}" destId="{6D88F445-4F07-4C93-8DDD-4B5F26A95ECA}" srcOrd="1" destOrd="0" parTransId="{4B22B36C-F568-4BDB-9975-C7886FCE0DC5}" sibTransId="{DFFB192A-8425-4F82-AD0F-2DD0085689FA}"/>
    <dgm:cxn modelId="{71B97873-FF81-428A-B436-C9F2807837A7}" srcId="{E5D52190-5C2E-4E18-9308-F6AE6BA353D5}" destId="{E3D17E22-4450-41AC-B927-21CDB559B701}" srcOrd="2" destOrd="0" parTransId="{71DA6815-EBD0-49CE-A6E0-AC3E44400838}" sibTransId="{73D40CB0-2F40-4211-B542-608546079D09}"/>
    <dgm:cxn modelId="{1485044A-8C43-4234-9BEE-CC25E3F5DAE9}" type="presOf" srcId="{78473FC2-20C1-4E27-BF5C-F892D01EE98F}" destId="{C7C670D1-9BA9-430B-87DF-1297D023D73E}" srcOrd="0" destOrd="3" presId="urn:microsoft.com/office/officeart/2005/8/layout/vList6"/>
    <dgm:cxn modelId="{FA5C2541-3DDA-43DF-8AD1-87303FD5CD11}" type="presOf" srcId="{619DAEC8-73BC-4083-8340-29F607938846}" destId="{C7C670D1-9BA9-430B-87DF-1297D023D73E}" srcOrd="0" destOrd="2" presId="urn:microsoft.com/office/officeart/2005/8/layout/vList6"/>
    <dgm:cxn modelId="{3C233A3A-5065-4A39-82CB-939473049C8D}" type="presOf" srcId="{3E29ADD6-0F40-401E-840F-5EB9BA5FF1F6}" destId="{48848A9B-4E05-45F5-93AB-32D390EA9EA7}" srcOrd="0" destOrd="1" presId="urn:microsoft.com/office/officeart/2005/8/layout/vList6"/>
    <dgm:cxn modelId="{89E2290B-7291-4C48-80F8-F0FE66C4B0B3}" srcId="{EB77A350-6C91-4810-B47A-A52F3A76A867}" destId="{B4B37F36-9C4E-42FE-9A4E-36E0D7AC880D}" srcOrd="3" destOrd="0" parTransId="{EA6FC036-BCFC-4EDA-A81E-958C57EE1CD0}" sibTransId="{7CD9E66A-3358-4F32-AED8-5E53B9D0B5B2}"/>
    <dgm:cxn modelId="{C2BBA860-13DE-4D3B-B4C6-292693E3F31E}" srcId="{A6E0AC8D-1648-49B8-80D5-96FDBAED3E66}" destId="{3E29ADD6-0F40-401E-840F-5EB9BA5FF1F6}" srcOrd="1" destOrd="0" parTransId="{7B045E4F-063A-41D7-A904-BB7B1EFC46E6}" sibTransId="{39E77932-93F2-402C-B364-BEE17395DBFA}"/>
    <dgm:cxn modelId="{13465B86-9BC1-4CB5-BDB3-C44A6B87EA53}" type="presOf" srcId="{EB77A350-6C91-4810-B47A-A52F3A76A867}" destId="{63EAEE3E-E2B0-4BB9-B9A6-2FBF2BFD458C}" srcOrd="0" destOrd="0" presId="urn:microsoft.com/office/officeart/2005/8/layout/vList6"/>
    <dgm:cxn modelId="{FF9EE1E6-F56A-49E4-896E-E3D76CE1EE9D}" type="presOf" srcId="{9250F7F8-F51A-426A-B52B-793097623B31}" destId="{181337D5-C661-4E66-928F-64B49AF2C932}" srcOrd="0" destOrd="3" presId="urn:microsoft.com/office/officeart/2005/8/layout/vList6"/>
    <dgm:cxn modelId="{4AD2E5F7-F4F1-48A6-92DB-CC093FEE6D4E}" srcId="{E3D17E22-4450-41AC-B927-21CDB559B701}" destId="{FE805154-4D02-4400-BACE-083058A32265}" srcOrd="0" destOrd="0" parTransId="{C0435269-E2DF-4198-8A2B-21287A6E3069}" sibTransId="{8C0A0C0A-EBB6-45EB-ABA0-EB6DE76DBA08}"/>
    <dgm:cxn modelId="{89EF044E-11E0-41B4-B26C-64482907B7DB}" srcId="{EB77A350-6C91-4810-B47A-A52F3A76A867}" destId="{8D1BE4BD-379F-4682-BCEC-E16D0C829277}" srcOrd="1" destOrd="0" parTransId="{4753A020-3380-4C02-95A9-B6D09E02CC09}" sibTransId="{79483F93-0E33-426D-93EB-6E74A6438BEE}"/>
    <dgm:cxn modelId="{BE680EB3-AA5D-4F18-ADB5-5AE86A3E97F9}" srcId="{2B259BA8-9181-40E4-A41F-983B80872714}" destId="{78473FC2-20C1-4E27-BF5C-F892D01EE98F}" srcOrd="3" destOrd="0" parTransId="{A0296D6F-F49C-4030-A6A7-A5E1F17882C1}" sibTransId="{F41A28AD-7AE6-48C2-9E38-1C79560B3115}"/>
    <dgm:cxn modelId="{9466C099-FA17-4016-A146-42B5C9967DBC}" type="presOf" srcId="{EE782657-3037-4C97-99E1-F91AE9CC24C3}" destId="{48848A9B-4E05-45F5-93AB-32D390EA9EA7}" srcOrd="0" destOrd="3" presId="urn:microsoft.com/office/officeart/2005/8/layout/vList6"/>
    <dgm:cxn modelId="{FBACA211-1734-45B4-BBD7-FA83C026D3BD}" srcId="{EB77A350-6C91-4810-B47A-A52F3A76A867}" destId="{844F944E-F464-47E0-8F2D-6CDB841582E7}" srcOrd="2" destOrd="0" parTransId="{28853EC0-0DEE-4772-8D78-0E22F44719F4}" sibTransId="{6F95DBAE-9E62-4E62-BA16-BE5AFAE48977}"/>
    <dgm:cxn modelId="{8A48A61B-DAFF-40D7-9044-2A0E1B316652}" type="presOf" srcId="{070C2917-4A9E-4CE6-A2CB-B34F774C6317}" destId="{181337D5-C661-4E66-928F-64B49AF2C932}" srcOrd="0" destOrd="2" presId="urn:microsoft.com/office/officeart/2005/8/layout/vList6"/>
    <dgm:cxn modelId="{4C38A181-6DFE-4B85-A4D4-4B4233E06660}" type="presOf" srcId="{5B5CE4EF-B1BE-4820-9A7D-1B6BBC9B2580}" destId="{C7C670D1-9BA9-430B-87DF-1297D023D73E}" srcOrd="0" destOrd="0" presId="urn:microsoft.com/office/officeart/2005/8/layout/vList6"/>
    <dgm:cxn modelId="{F008F73D-061C-400A-BD59-2E04340C3D1D}" srcId="{A6E0AC8D-1648-49B8-80D5-96FDBAED3E66}" destId="{EE782657-3037-4C97-99E1-F91AE9CC24C3}" srcOrd="3" destOrd="0" parTransId="{9B7DA01E-2F9A-4A82-8857-CD8810B6DBF3}" sibTransId="{BC03AC89-C50D-45D4-8D56-3E53EBD3BFDC}"/>
    <dgm:cxn modelId="{6BB8E6F2-5FD4-4847-89F5-0B4CF8C075F4}" srcId="{E5D52190-5C2E-4E18-9308-F6AE6BA353D5}" destId="{EB77A350-6C91-4810-B47A-A52F3A76A867}" srcOrd="3" destOrd="0" parTransId="{6676FDE9-20BD-4396-A5DA-EBD52F7A15A6}" sibTransId="{8AF4CD39-29A2-473F-B33E-8861C13CE265}"/>
    <dgm:cxn modelId="{1F6FE3AB-06E4-4AD6-9B77-8B771367E4DE}" type="presOf" srcId="{E3D17E22-4450-41AC-B927-21CDB559B701}" destId="{56CBB39A-F291-49E7-AB69-111C6BC79CDC}" srcOrd="0" destOrd="0" presId="urn:microsoft.com/office/officeart/2005/8/layout/vList6"/>
    <dgm:cxn modelId="{777794B6-A711-46C6-9ACC-3D02D7303B2D}" type="presParOf" srcId="{C241827C-2F7F-400E-B7F0-102E4698F7DF}" destId="{571CB0B3-6C9C-4880-842F-C7E5E2D00180}" srcOrd="0" destOrd="0" presId="urn:microsoft.com/office/officeart/2005/8/layout/vList6"/>
    <dgm:cxn modelId="{30E6C8F4-36E2-4A62-9F18-C5E4934DA2C5}" type="presParOf" srcId="{571CB0B3-6C9C-4880-842F-C7E5E2D00180}" destId="{307141FC-2523-4CAA-9F70-4FC98D082D18}" srcOrd="0" destOrd="0" presId="urn:microsoft.com/office/officeart/2005/8/layout/vList6"/>
    <dgm:cxn modelId="{D2E3552E-775B-4499-B6F6-52A21DD320FD}" type="presParOf" srcId="{571CB0B3-6C9C-4880-842F-C7E5E2D00180}" destId="{48848A9B-4E05-45F5-93AB-32D390EA9EA7}" srcOrd="1" destOrd="0" presId="urn:microsoft.com/office/officeart/2005/8/layout/vList6"/>
    <dgm:cxn modelId="{7BFB601B-E2FC-4427-95E9-7BCF108FD8CB}" type="presParOf" srcId="{C241827C-2F7F-400E-B7F0-102E4698F7DF}" destId="{4EE36FC7-1728-4F99-978F-241E99E2098D}" srcOrd="1" destOrd="0" presId="urn:microsoft.com/office/officeart/2005/8/layout/vList6"/>
    <dgm:cxn modelId="{15A1D08F-F521-4677-A77F-9E07FE901DCD}" type="presParOf" srcId="{C241827C-2F7F-400E-B7F0-102E4698F7DF}" destId="{4E8D8B83-38A4-4830-9863-B2D442246D41}" srcOrd="2" destOrd="0" presId="urn:microsoft.com/office/officeart/2005/8/layout/vList6"/>
    <dgm:cxn modelId="{76E5EDB4-DE7D-46B0-B7FC-CF309F597EE9}" type="presParOf" srcId="{4E8D8B83-38A4-4830-9863-B2D442246D41}" destId="{B047B63D-D5E6-425C-BEE3-C705C9440CF9}" srcOrd="0" destOrd="0" presId="urn:microsoft.com/office/officeart/2005/8/layout/vList6"/>
    <dgm:cxn modelId="{DA32587A-88CB-4015-9F44-D167A23466E5}" type="presParOf" srcId="{4E8D8B83-38A4-4830-9863-B2D442246D41}" destId="{C7C670D1-9BA9-430B-87DF-1297D023D73E}" srcOrd="1" destOrd="0" presId="urn:microsoft.com/office/officeart/2005/8/layout/vList6"/>
    <dgm:cxn modelId="{AA6E9125-462B-4074-993A-A659B0378AC3}" type="presParOf" srcId="{C241827C-2F7F-400E-B7F0-102E4698F7DF}" destId="{3B7687FA-A2AC-4067-AFAD-D1FB6A907DE7}" srcOrd="3" destOrd="0" presId="urn:microsoft.com/office/officeart/2005/8/layout/vList6"/>
    <dgm:cxn modelId="{D20B8AE0-37BC-40CC-A93B-72C530E56904}" type="presParOf" srcId="{C241827C-2F7F-400E-B7F0-102E4698F7DF}" destId="{D4FFB682-AA56-4405-89FB-0D41E736CEAF}" srcOrd="4" destOrd="0" presId="urn:microsoft.com/office/officeart/2005/8/layout/vList6"/>
    <dgm:cxn modelId="{1A1810C7-688C-467E-B492-A81ED28E4F5E}" type="presParOf" srcId="{D4FFB682-AA56-4405-89FB-0D41E736CEAF}" destId="{56CBB39A-F291-49E7-AB69-111C6BC79CDC}" srcOrd="0" destOrd="0" presId="urn:microsoft.com/office/officeart/2005/8/layout/vList6"/>
    <dgm:cxn modelId="{B5879BA6-4F48-4A0E-9495-660E443EAE19}" type="presParOf" srcId="{D4FFB682-AA56-4405-89FB-0D41E736CEAF}" destId="{181337D5-C661-4E66-928F-64B49AF2C932}" srcOrd="1" destOrd="0" presId="urn:microsoft.com/office/officeart/2005/8/layout/vList6"/>
    <dgm:cxn modelId="{E701ACF3-120D-4D22-903F-2F3AF8CE63A5}" type="presParOf" srcId="{C241827C-2F7F-400E-B7F0-102E4698F7DF}" destId="{75E9AC3F-97E4-40DA-982F-00C8F468FD0F}" srcOrd="5" destOrd="0" presId="urn:microsoft.com/office/officeart/2005/8/layout/vList6"/>
    <dgm:cxn modelId="{E709AE07-A73B-4F20-A383-2B7FD9356BB8}" type="presParOf" srcId="{C241827C-2F7F-400E-B7F0-102E4698F7DF}" destId="{0244D149-A104-4847-BAC2-C6AD21C64C18}" srcOrd="6" destOrd="0" presId="urn:microsoft.com/office/officeart/2005/8/layout/vList6"/>
    <dgm:cxn modelId="{960B622A-E9E3-45BC-B17A-DBB03D6296A3}" type="presParOf" srcId="{0244D149-A104-4847-BAC2-C6AD21C64C18}" destId="{63EAEE3E-E2B0-4BB9-B9A6-2FBF2BFD458C}" srcOrd="0" destOrd="0" presId="urn:microsoft.com/office/officeart/2005/8/layout/vList6"/>
    <dgm:cxn modelId="{AD5F4157-A940-4BC7-A7CB-5C2AAA438981}" type="presParOf" srcId="{0244D149-A104-4847-BAC2-C6AD21C64C18}" destId="{DDA9A6A3-41F6-4769-AADB-98AF10E245CE}"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52190-5C2E-4E18-9308-F6AE6BA353D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A6E0AC8D-1648-49B8-80D5-96FDBAED3E66}">
      <dgm:prSet phldrT="[文本]"/>
      <dgm:spPr/>
      <dgm:t>
        <a:bodyPr/>
        <a:lstStyle/>
        <a:p>
          <a:r>
            <a:rPr lang="zh-CN" altLang="en-US" dirty="0" smtClean="0"/>
            <a:t>江苏地区</a:t>
          </a:r>
          <a:endParaRPr lang="zh-CN" altLang="en-US" dirty="0"/>
        </a:p>
      </dgm:t>
    </dgm:pt>
    <dgm:pt modelId="{28AE65C4-3DEE-4F62-9E7A-5342AA50D54C}" type="parTrans" cxnId="{4A1B60A9-AF89-479A-9C82-042B1B90CDA7}">
      <dgm:prSet/>
      <dgm:spPr/>
      <dgm:t>
        <a:bodyPr/>
        <a:lstStyle/>
        <a:p>
          <a:endParaRPr lang="zh-CN" altLang="en-US"/>
        </a:p>
      </dgm:t>
    </dgm:pt>
    <dgm:pt modelId="{6F549D2F-ADFD-4278-8F99-2E234067FCB1}" type="sibTrans" cxnId="{4A1B60A9-AF89-479A-9C82-042B1B90CDA7}">
      <dgm:prSet/>
      <dgm:spPr/>
      <dgm:t>
        <a:bodyPr/>
        <a:lstStyle/>
        <a:p>
          <a:endParaRPr lang="zh-CN" altLang="en-US"/>
        </a:p>
      </dgm:t>
    </dgm:pt>
    <dgm:pt modelId="{F9D61D57-451F-454C-AA1F-78B6D39DAEDE}">
      <dgm:prSet phldrT="[文本]"/>
      <dgm:spPr/>
      <dgm:t>
        <a:bodyPr/>
        <a:lstStyle/>
        <a:p>
          <a:r>
            <a:rPr lang="zh-CN" altLang="en-US" b="0" i="0" dirty="0" smtClean="0"/>
            <a:t>地址：南京市玄武区珠江路</a:t>
          </a:r>
          <a:r>
            <a:rPr lang="en-US" altLang="zh-CN" b="0" i="0" dirty="0" smtClean="0"/>
            <a:t>88</a:t>
          </a:r>
          <a:r>
            <a:rPr lang="zh-CN" altLang="en-US" b="0" i="0" dirty="0" smtClean="0"/>
            <a:t>号新世界中心</a:t>
          </a:r>
          <a:r>
            <a:rPr lang="en-US" altLang="zh-CN" b="0" i="0" dirty="0" smtClean="0"/>
            <a:t>A</a:t>
          </a:r>
          <a:r>
            <a:rPr lang="zh-CN" altLang="en-US" b="0" i="0" dirty="0" smtClean="0"/>
            <a:t>座</a:t>
          </a:r>
          <a:r>
            <a:rPr lang="en-US" altLang="zh-CN" b="0" i="0" dirty="0" smtClean="0"/>
            <a:t>42</a:t>
          </a:r>
          <a:r>
            <a:rPr lang="zh-CN" altLang="en-US" b="0" i="0" dirty="0" smtClean="0"/>
            <a:t>层</a:t>
          </a:r>
          <a:r>
            <a:rPr lang="en-US" altLang="zh-CN" b="0" i="0" dirty="0" smtClean="0"/>
            <a:t>4231</a:t>
          </a:r>
          <a:r>
            <a:rPr lang="zh-CN" altLang="en-US" b="0" i="0" dirty="0" smtClean="0"/>
            <a:t>室</a:t>
          </a:r>
          <a:endParaRPr lang="zh-CN" altLang="en-US" dirty="0"/>
        </a:p>
      </dgm:t>
    </dgm:pt>
    <dgm:pt modelId="{89075B85-E7B0-418A-82DE-81CCD0EF26EE}" type="parTrans" cxnId="{7EEC5653-3009-44C1-AC62-F1A573F31D30}">
      <dgm:prSet/>
      <dgm:spPr/>
      <dgm:t>
        <a:bodyPr/>
        <a:lstStyle/>
        <a:p>
          <a:endParaRPr lang="zh-CN" altLang="en-US"/>
        </a:p>
      </dgm:t>
    </dgm:pt>
    <dgm:pt modelId="{AFD335E4-DB62-4A5C-99D2-BB38E581F198}" type="sibTrans" cxnId="{7EEC5653-3009-44C1-AC62-F1A573F31D30}">
      <dgm:prSet/>
      <dgm:spPr/>
      <dgm:t>
        <a:bodyPr/>
        <a:lstStyle/>
        <a:p>
          <a:endParaRPr lang="zh-CN" altLang="en-US"/>
        </a:p>
      </dgm:t>
    </dgm:pt>
    <dgm:pt modelId="{2B259BA8-9181-40E4-A41F-983B80872714}">
      <dgm:prSet/>
      <dgm:spPr/>
      <dgm:t>
        <a:bodyPr/>
        <a:lstStyle/>
        <a:p>
          <a:r>
            <a:rPr lang="zh-CN" altLang="en-US" dirty="0" smtClean="0"/>
            <a:t>韩国</a:t>
          </a:r>
          <a:endParaRPr lang="zh-CN" altLang="en-US" dirty="0"/>
        </a:p>
      </dgm:t>
    </dgm:pt>
    <dgm:pt modelId="{02EF63FF-7563-48F0-8E73-56B42598B47F}" type="parTrans" cxnId="{2F021DE1-65FC-42BD-8182-EB251E764FC7}">
      <dgm:prSet/>
      <dgm:spPr/>
      <dgm:t>
        <a:bodyPr/>
        <a:lstStyle/>
        <a:p>
          <a:endParaRPr lang="zh-CN" altLang="en-US"/>
        </a:p>
      </dgm:t>
    </dgm:pt>
    <dgm:pt modelId="{38FA4BB6-43B3-44CC-B322-CF4DB4441A4B}" type="sibTrans" cxnId="{2F021DE1-65FC-42BD-8182-EB251E764FC7}">
      <dgm:prSet/>
      <dgm:spPr/>
      <dgm:t>
        <a:bodyPr/>
        <a:lstStyle/>
        <a:p>
          <a:endParaRPr lang="zh-CN" altLang="en-US"/>
        </a:p>
      </dgm:t>
    </dgm:pt>
    <dgm:pt modelId="{E3D17E22-4450-41AC-B927-21CDB559B701}">
      <dgm:prSet/>
      <dgm:spPr/>
      <dgm:t>
        <a:bodyPr/>
        <a:lstStyle/>
        <a:p>
          <a:r>
            <a:rPr lang="zh-CN" altLang="en-US" dirty="0" smtClean="0"/>
            <a:t>海外</a:t>
          </a:r>
          <a:endParaRPr lang="zh-CN" altLang="en-US" dirty="0"/>
        </a:p>
      </dgm:t>
    </dgm:pt>
    <dgm:pt modelId="{71DA6815-EBD0-49CE-A6E0-AC3E44400838}" type="parTrans" cxnId="{71B97873-FF81-428A-B436-C9F2807837A7}">
      <dgm:prSet/>
      <dgm:spPr/>
      <dgm:t>
        <a:bodyPr/>
        <a:lstStyle/>
        <a:p>
          <a:endParaRPr lang="zh-CN" altLang="en-US"/>
        </a:p>
      </dgm:t>
    </dgm:pt>
    <dgm:pt modelId="{73D40CB0-2F40-4211-B542-608546079D09}" type="sibTrans" cxnId="{71B97873-FF81-428A-B436-C9F2807837A7}">
      <dgm:prSet/>
      <dgm:spPr/>
      <dgm:t>
        <a:bodyPr/>
        <a:lstStyle/>
        <a:p>
          <a:endParaRPr lang="zh-CN" altLang="en-US"/>
        </a:p>
      </dgm:t>
    </dgm:pt>
    <dgm:pt modelId="{2A72C4B0-3796-4D4B-A3B3-9879EB261C70}">
      <dgm:prSet/>
      <dgm:spPr/>
      <dgm:t>
        <a:bodyPr/>
        <a:lstStyle/>
        <a:p>
          <a:r>
            <a:rPr lang="zh-CN" altLang="en-US" b="0" i="0" dirty="0" smtClean="0"/>
            <a:t>固话：</a:t>
          </a:r>
          <a:r>
            <a:rPr lang="en-US" altLang="zh-CN" b="0" i="0" dirty="0" smtClean="0"/>
            <a:t>025-58057108   24</a:t>
          </a:r>
          <a:r>
            <a:rPr lang="zh-CN" altLang="en-US" b="0" i="0" dirty="0" smtClean="0"/>
            <a:t>小时客服手机：</a:t>
          </a:r>
          <a:r>
            <a:rPr lang="en-US" altLang="zh-CN" b="0" i="0" dirty="0" smtClean="0"/>
            <a:t>13390798368</a:t>
          </a:r>
          <a:endParaRPr lang="en-US" altLang="zh-CN" b="0" i="0" dirty="0"/>
        </a:p>
      </dgm:t>
    </dgm:pt>
    <dgm:pt modelId="{F1B98DB4-1CB0-4E8C-9057-62C4FDF57354}" type="parTrans" cxnId="{1A0E8D6E-9529-4E2B-A035-91261536F9CF}">
      <dgm:prSet/>
      <dgm:spPr/>
      <dgm:t>
        <a:bodyPr/>
        <a:lstStyle/>
        <a:p>
          <a:endParaRPr lang="zh-CN" altLang="en-US"/>
        </a:p>
      </dgm:t>
    </dgm:pt>
    <dgm:pt modelId="{ECD9A760-B705-4AAF-AA41-5A4193A59AFA}" type="sibTrans" cxnId="{1A0E8D6E-9529-4E2B-A035-91261536F9CF}">
      <dgm:prSet/>
      <dgm:spPr/>
      <dgm:t>
        <a:bodyPr/>
        <a:lstStyle/>
        <a:p>
          <a:endParaRPr lang="zh-CN" altLang="en-US"/>
        </a:p>
      </dgm:t>
    </dgm:pt>
    <dgm:pt modelId="{78B5967D-2F41-4521-8818-068ED29C8862}">
      <dgm:prSet/>
      <dgm:spPr/>
      <dgm:t>
        <a:bodyPr/>
        <a:lstStyle/>
        <a:p>
          <a:r>
            <a:rPr lang="zh-CN" altLang="en-US" b="0" i="0" dirty="0" smtClean="0"/>
            <a:t>邮箱：</a:t>
          </a:r>
          <a:r>
            <a:rPr lang="en-US" b="0" i="0" dirty="0" smtClean="0"/>
            <a:t>js@chinalawinfo.com</a:t>
          </a:r>
          <a:endParaRPr lang="en-US" b="0" i="0" dirty="0"/>
        </a:p>
      </dgm:t>
    </dgm:pt>
    <dgm:pt modelId="{EACA6A86-206E-4975-9BFF-B32967740B41}" type="parTrans" cxnId="{CD9B327F-0252-476C-A7DA-AC46D70207C8}">
      <dgm:prSet/>
      <dgm:spPr/>
      <dgm:t>
        <a:bodyPr/>
        <a:lstStyle/>
        <a:p>
          <a:endParaRPr lang="zh-CN" altLang="en-US"/>
        </a:p>
      </dgm:t>
    </dgm:pt>
    <dgm:pt modelId="{492BFF07-F081-492E-A441-64202BDE83FD}" type="sibTrans" cxnId="{CD9B327F-0252-476C-A7DA-AC46D70207C8}">
      <dgm:prSet/>
      <dgm:spPr/>
      <dgm:t>
        <a:bodyPr/>
        <a:lstStyle/>
        <a:p>
          <a:endParaRPr lang="zh-CN" altLang="en-US"/>
        </a:p>
      </dgm:t>
    </dgm:pt>
    <dgm:pt modelId="{F98F9DB5-6B8D-427A-B408-4315AFA0776F}">
      <dgm:prSet/>
      <dgm:spPr/>
      <dgm:t>
        <a:bodyPr/>
        <a:lstStyle/>
        <a:p>
          <a:r>
            <a:rPr lang="zh-CN" altLang="en-US" b="0" i="0" dirty="0" smtClean="0"/>
            <a:t>邮编：</a:t>
          </a:r>
          <a:r>
            <a:rPr lang="en-US" altLang="zh-CN" b="0" i="0" dirty="0" smtClean="0"/>
            <a:t>210008</a:t>
          </a:r>
          <a:endParaRPr lang="en-US" altLang="zh-CN" b="0" i="0" dirty="0"/>
        </a:p>
      </dgm:t>
    </dgm:pt>
    <dgm:pt modelId="{95CCE0E7-0721-4C0D-97FE-D6FBBE7D0D88}" type="parTrans" cxnId="{B51AF012-95FC-4D23-89F5-4054A5F2BE47}">
      <dgm:prSet/>
      <dgm:spPr/>
    </dgm:pt>
    <dgm:pt modelId="{BC5CABE2-4C72-467C-AC7F-4BAF58E22539}" type="sibTrans" cxnId="{B51AF012-95FC-4D23-89F5-4054A5F2BE47}">
      <dgm:prSet/>
      <dgm:spPr/>
    </dgm:pt>
    <dgm:pt modelId="{AFBADB3D-C70A-45EA-AED8-14925C459284}">
      <dgm:prSet/>
      <dgm:spPr/>
      <dgm:t>
        <a:bodyPr/>
        <a:lstStyle/>
        <a:p>
          <a:r>
            <a:rPr lang="ko-KR" altLang="en-US" b="0" i="0" smtClean="0"/>
            <a:t>地 址（한국사무소</a:t>
          </a:r>
          <a:r>
            <a:rPr lang="en-US" altLang="ko-KR" b="0" i="0" smtClean="0"/>
            <a:t>) </a:t>
          </a:r>
          <a:r>
            <a:rPr lang="ko-KR" altLang="en-US" b="0" i="0" smtClean="0"/>
            <a:t>：서울시 강동구 천호동 산경빌딩 </a:t>
          </a:r>
          <a:r>
            <a:rPr lang="en-US" altLang="ko-KR" b="0" i="0" smtClean="0"/>
            <a:t>B</a:t>
          </a:r>
          <a:r>
            <a:rPr lang="ko-KR" altLang="en-US" b="0" i="0" smtClean="0"/>
            <a:t>동 </a:t>
          </a:r>
          <a:r>
            <a:rPr lang="en-US" altLang="ko-KR" b="0" i="0" smtClean="0"/>
            <a:t>503</a:t>
          </a:r>
          <a:r>
            <a:rPr lang="ko-KR" altLang="en-US" b="0" i="0" smtClean="0"/>
            <a:t>호</a:t>
          </a:r>
          <a:endParaRPr lang="zh-CN" altLang="en-US"/>
        </a:p>
      </dgm:t>
    </dgm:pt>
    <dgm:pt modelId="{8199C209-C1A9-4756-83D6-FA03E468BC91}" type="parTrans" cxnId="{83EBE881-90F9-4FBF-B267-2F320FF0D684}">
      <dgm:prSet/>
      <dgm:spPr/>
    </dgm:pt>
    <dgm:pt modelId="{58FC0A66-315F-4DCB-8E29-B967902F5934}" type="sibTrans" cxnId="{83EBE881-90F9-4FBF-B267-2F320FF0D684}">
      <dgm:prSet/>
      <dgm:spPr/>
    </dgm:pt>
    <dgm:pt modelId="{32CF43E2-9170-4628-B4A9-2C6BB8654F1B}">
      <dgm:prSet/>
      <dgm:spPr/>
      <dgm:t>
        <a:bodyPr/>
        <a:lstStyle/>
        <a:p>
          <a:r>
            <a:rPr lang="ko-KR" altLang="en-US" b="0" i="0" dirty="0" smtClean="0"/>
            <a:t>咨询热线</a:t>
          </a:r>
          <a:r>
            <a:rPr lang="en-US" altLang="ko-KR" b="0" i="0" dirty="0" smtClean="0"/>
            <a:t>(</a:t>
          </a:r>
          <a:r>
            <a:rPr lang="ko-KR" altLang="en-US" b="0" i="0" dirty="0" smtClean="0"/>
            <a:t>전화</a:t>
          </a:r>
          <a:r>
            <a:rPr lang="en-US" altLang="ko-KR" b="0" i="0" dirty="0" smtClean="0"/>
            <a:t>) </a:t>
          </a:r>
          <a:r>
            <a:rPr lang="ko-KR" altLang="en-US" b="0" i="0" dirty="0" smtClean="0"/>
            <a:t>：</a:t>
          </a:r>
          <a:r>
            <a:rPr lang="en-US" altLang="ko-KR" b="0" i="0" dirty="0" smtClean="0"/>
            <a:t>070-7571-7526 010-8705-6388</a:t>
          </a:r>
          <a:endParaRPr lang="en-US" altLang="ko-KR" b="0" i="0" dirty="0"/>
        </a:p>
      </dgm:t>
    </dgm:pt>
    <dgm:pt modelId="{07A165B1-31BF-46C2-975F-06BA79DC7579}" type="parTrans" cxnId="{3B81337E-A723-4C71-8016-426F25B10C04}">
      <dgm:prSet/>
      <dgm:spPr/>
      <dgm:t>
        <a:bodyPr/>
        <a:lstStyle/>
        <a:p>
          <a:endParaRPr lang="zh-CN" altLang="en-US"/>
        </a:p>
      </dgm:t>
    </dgm:pt>
    <dgm:pt modelId="{8EE9A728-8CAC-413C-BA43-FF681653A7ED}" type="sibTrans" cxnId="{3B81337E-A723-4C71-8016-426F25B10C04}">
      <dgm:prSet/>
      <dgm:spPr/>
      <dgm:t>
        <a:bodyPr/>
        <a:lstStyle/>
        <a:p>
          <a:endParaRPr lang="zh-CN" altLang="en-US"/>
        </a:p>
      </dgm:t>
    </dgm:pt>
    <dgm:pt modelId="{C583C1E7-7BF3-48D6-9DC7-BB9DAF404897}">
      <dgm:prSet/>
      <dgm:spPr/>
      <dgm:t>
        <a:bodyPr/>
        <a:lstStyle/>
        <a:p>
          <a:r>
            <a:rPr lang="zh-CN" altLang="en-US" b="0" i="0" smtClean="0"/>
            <a:t>联系人：太老师 </a:t>
          </a:r>
          <a:r>
            <a:rPr lang="en-US" altLang="zh-CN" b="0" i="0" smtClean="0"/>
            <a:t>Email(</a:t>
          </a:r>
          <a:r>
            <a:rPr lang="zh-CN" altLang="en-US" b="0" i="0" smtClean="0"/>
            <a:t>메일</a:t>
          </a:r>
          <a:r>
            <a:rPr lang="en-US" altLang="zh-CN" b="0" i="0" smtClean="0"/>
            <a:t>)</a:t>
          </a:r>
          <a:r>
            <a:rPr lang="zh-CN" altLang="en-US" b="0" i="0" smtClean="0"/>
            <a:t>：</a:t>
          </a:r>
          <a:r>
            <a:rPr lang="en-US" altLang="zh-CN" b="0" i="0" smtClean="0"/>
            <a:t>tp3565@hotmail.com</a:t>
          </a:r>
          <a:endParaRPr lang="en-US" altLang="zh-CN" b="0" i="0"/>
        </a:p>
      </dgm:t>
    </dgm:pt>
    <dgm:pt modelId="{D41C244D-5A9C-4608-B7B5-5AD9AEA58C63}" type="parTrans" cxnId="{426C966D-68A7-4F1F-8AD2-94F822230A18}">
      <dgm:prSet/>
      <dgm:spPr/>
      <dgm:t>
        <a:bodyPr/>
        <a:lstStyle/>
        <a:p>
          <a:endParaRPr lang="zh-CN" altLang="en-US"/>
        </a:p>
      </dgm:t>
    </dgm:pt>
    <dgm:pt modelId="{608ABF43-C57A-47FF-8C9C-52CC0A4521E2}" type="sibTrans" cxnId="{426C966D-68A7-4F1F-8AD2-94F822230A18}">
      <dgm:prSet/>
      <dgm:spPr/>
      <dgm:t>
        <a:bodyPr/>
        <a:lstStyle/>
        <a:p>
          <a:endParaRPr lang="zh-CN" altLang="en-US"/>
        </a:p>
      </dgm:t>
    </dgm:pt>
    <dgm:pt modelId="{579B610E-0192-45FC-A306-DD5928B2D8CD}">
      <dgm:prSet/>
      <dgm:spPr/>
      <dgm:t>
        <a:bodyPr/>
        <a:lstStyle/>
        <a:p>
          <a:r>
            <a:rPr lang="en-US" b="0" i="0" dirty="0" smtClean="0"/>
            <a:t>Tel: +86 (10) 8268-9699 or +86 (10) 8266-8266 ext. 153</a:t>
          </a:r>
          <a:endParaRPr lang="zh-CN" altLang="en-US" dirty="0"/>
        </a:p>
      </dgm:t>
    </dgm:pt>
    <dgm:pt modelId="{7901AA08-EE30-43BB-B357-632F1C6DBD0F}" type="parTrans" cxnId="{4AF0B8F0-3992-415D-BDA8-D6E8BE609C00}">
      <dgm:prSet/>
      <dgm:spPr/>
    </dgm:pt>
    <dgm:pt modelId="{D785FB92-6444-41E9-AFEA-9C18AC72BA6D}" type="sibTrans" cxnId="{4AF0B8F0-3992-415D-BDA8-D6E8BE609C00}">
      <dgm:prSet/>
      <dgm:spPr/>
    </dgm:pt>
    <dgm:pt modelId="{C34FEBDD-7585-4D85-BE99-A5D259258058}">
      <dgm:prSet/>
      <dgm:spPr/>
      <dgm:t>
        <a:bodyPr/>
        <a:lstStyle/>
        <a:p>
          <a:r>
            <a:rPr lang="en-US" b="0" i="0" smtClean="0"/>
            <a:t>Mobile: +86 133-1157-0712</a:t>
          </a:r>
          <a:endParaRPr lang="en-US" b="0" i="0"/>
        </a:p>
      </dgm:t>
    </dgm:pt>
    <dgm:pt modelId="{DD72F100-B6FF-48EF-B245-4B7A1AF301C9}" type="parTrans" cxnId="{AE08F6A5-2B8C-41A6-B842-9F4E11224092}">
      <dgm:prSet/>
      <dgm:spPr/>
      <dgm:t>
        <a:bodyPr/>
        <a:lstStyle/>
        <a:p>
          <a:endParaRPr lang="zh-CN" altLang="en-US"/>
        </a:p>
      </dgm:t>
    </dgm:pt>
    <dgm:pt modelId="{BE6579B2-E348-4A26-80AA-42349B15D93E}" type="sibTrans" cxnId="{AE08F6A5-2B8C-41A6-B842-9F4E11224092}">
      <dgm:prSet/>
      <dgm:spPr/>
      <dgm:t>
        <a:bodyPr/>
        <a:lstStyle/>
        <a:p>
          <a:endParaRPr lang="zh-CN" altLang="en-US"/>
        </a:p>
      </dgm:t>
    </dgm:pt>
    <dgm:pt modelId="{9891AA37-DA0F-4CEF-B714-7F185AF80509}">
      <dgm:prSet/>
      <dgm:spPr/>
      <dgm:t>
        <a:bodyPr/>
        <a:lstStyle/>
        <a:p>
          <a:r>
            <a:rPr lang="en-US" b="0" i="0" smtClean="0"/>
            <a:t>Fax: +86 (10) 8266-8268</a:t>
          </a:r>
          <a:endParaRPr lang="en-US" b="0" i="0"/>
        </a:p>
      </dgm:t>
    </dgm:pt>
    <dgm:pt modelId="{9842C0FB-42BB-45F5-9F83-D707E38C1627}" type="parTrans" cxnId="{E74BF303-DD25-46E4-BC57-803C5B2906CF}">
      <dgm:prSet/>
      <dgm:spPr/>
      <dgm:t>
        <a:bodyPr/>
        <a:lstStyle/>
        <a:p>
          <a:endParaRPr lang="zh-CN" altLang="en-US"/>
        </a:p>
      </dgm:t>
    </dgm:pt>
    <dgm:pt modelId="{6D9999F1-4CF1-487E-91A8-E8054E067026}" type="sibTrans" cxnId="{E74BF303-DD25-46E4-BC57-803C5B2906CF}">
      <dgm:prSet/>
      <dgm:spPr/>
      <dgm:t>
        <a:bodyPr/>
        <a:lstStyle/>
        <a:p>
          <a:endParaRPr lang="zh-CN" altLang="en-US"/>
        </a:p>
      </dgm:t>
    </dgm:pt>
    <dgm:pt modelId="{2A42D9E5-37D0-4918-ADD4-158EC4D8AC9B}">
      <dgm:prSet/>
      <dgm:spPr/>
      <dgm:t>
        <a:bodyPr/>
        <a:lstStyle/>
        <a:p>
          <a:r>
            <a:rPr lang="en-US" b="0" i="0" smtClean="0"/>
            <a:t>E-mail: database@chinalawinfo.com</a:t>
          </a:r>
          <a:endParaRPr lang="en-US" b="0" i="0"/>
        </a:p>
      </dgm:t>
    </dgm:pt>
    <dgm:pt modelId="{E5CCFDC5-C4DE-4FF1-A357-2D0AEA8BE434}" type="parTrans" cxnId="{D0D1D1A6-3A04-46CC-8FE4-5DA6E9DCB90D}">
      <dgm:prSet/>
      <dgm:spPr/>
      <dgm:t>
        <a:bodyPr/>
        <a:lstStyle/>
        <a:p>
          <a:endParaRPr lang="zh-CN" altLang="en-US"/>
        </a:p>
      </dgm:t>
    </dgm:pt>
    <dgm:pt modelId="{007F2B26-1D02-44B9-B7FD-53A083BC3800}" type="sibTrans" cxnId="{D0D1D1A6-3A04-46CC-8FE4-5DA6E9DCB90D}">
      <dgm:prSet/>
      <dgm:spPr/>
      <dgm:t>
        <a:bodyPr/>
        <a:lstStyle/>
        <a:p>
          <a:endParaRPr lang="zh-CN" altLang="en-US"/>
        </a:p>
      </dgm:t>
    </dgm:pt>
    <dgm:pt modelId="{C241827C-2F7F-400E-B7F0-102E4698F7DF}" type="pres">
      <dgm:prSet presAssocID="{E5D52190-5C2E-4E18-9308-F6AE6BA353D5}" presName="Name0" presStyleCnt="0">
        <dgm:presLayoutVars>
          <dgm:dir/>
          <dgm:animLvl val="lvl"/>
          <dgm:resizeHandles/>
        </dgm:presLayoutVars>
      </dgm:prSet>
      <dgm:spPr/>
      <dgm:t>
        <a:bodyPr/>
        <a:lstStyle/>
        <a:p>
          <a:endParaRPr lang="zh-CN" altLang="en-US"/>
        </a:p>
      </dgm:t>
    </dgm:pt>
    <dgm:pt modelId="{571CB0B3-6C9C-4880-842F-C7E5E2D00180}" type="pres">
      <dgm:prSet presAssocID="{A6E0AC8D-1648-49B8-80D5-96FDBAED3E66}" presName="linNode" presStyleCnt="0"/>
      <dgm:spPr/>
    </dgm:pt>
    <dgm:pt modelId="{307141FC-2523-4CAA-9F70-4FC98D082D18}" type="pres">
      <dgm:prSet presAssocID="{A6E0AC8D-1648-49B8-80D5-96FDBAED3E66}" presName="parentShp" presStyleLbl="node1" presStyleIdx="0" presStyleCnt="3" custScaleX="28770" custLinFactNeighborX="-22544" custLinFactNeighborY="1240">
        <dgm:presLayoutVars>
          <dgm:bulletEnabled val="1"/>
        </dgm:presLayoutVars>
      </dgm:prSet>
      <dgm:spPr/>
      <dgm:t>
        <a:bodyPr/>
        <a:lstStyle/>
        <a:p>
          <a:endParaRPr lang="zh-CN" altLang="en-US"/>
        </a:p>
      </dgm:t>
    </dgm:pt>
    <dgm:pt modelId="{48848A9B-4E05-45F5-93AB-32D390EA9EA7}" type="pres">
      <dgm:prSet presAssocID="{A6E0AC8D-1648-49B8-80D5-96FDBAED3E66}" presName="childShp" presStyleLbl="bgAccFollowNode1" presStyleIdx="0" presStyleCnt="3" custScaleX="136741" custLinFactNeighborX="-4083" custLinFactNeighborY="6471">
        <dgm:presLayoutVars>
          <dgm:bulletEnabled val="1"/>
        </dgm:presLayoutVars>
      </dgm:prSet>
      <dgm:spPr/>
      <dgm:t>
        <a:bodyPr/>
        <a:lstStyle/>
        <a:p>
          <a:endParaRPr lang="zh-CN" altLang="en-US"/>
        </a:p>
      </dgm:t>
    </dgm:pt>
    <dgm:pt modelId="{4EE36FC7-1728-4F99-978F-241E99E2098D}" type="pres">
      <dgm:prSet presAssocID="{6F549D2F-ADFD-4278-8F99-2E234067FCB1}" presName="spacing" presStyleCnt="0"/>
      <dgm:spPr/>
    </dgm:pt>
    <dgm:pt modelId="{4E8D8B83-38A4-4830-9863-B2D442246D41}" type="pres">
      <dgm:prSet presAssocID="{2B259BA8-9181-40E4-A41F-983B80872714}" presName="linNode" presStyleCnt="0"/>
      <dgm:spPr/>
    </dgm:pt>
    <dgm:pt modelId="{B047B63D-D5E6-425C-BEE3-C705C9440CF9}" type="pres">
      <dgm:prSet presAssocID="{2B259BA8-9181-40E4-A41F-983B80872714}" presName="parentShp" presStyleLbl="node1" presStyleIdx="1" presStyleCnt="3" custFlipHor="1" custScaleX="30289" custLinFactNeighborX="-23237" custLinFactNeighborY="6990">
        <dgm:presLayoutVars>
          <dgm:bulletEnabled val="1"/>
        </dgm:presLayoutVars>
      </dgm:prSet>
      <dgm:spPr/>
      <dgm:t>
        <a:bodyPr/>
        <a:lstStyle/>
        <a:p>
          <a:endParaRPr lang="zh-CN" altLang="en-US"/>
        </a:p>
      </dgm:t>
    </dgm:pt>
    <dgm:pt modelId="{C7C670D1-9BA9-430B-87DF-1297D023D73E}" type="pres">
      <dgm:prSet presAssocID="{2B259BA8-9181-40E4-A41F-983B80872714}" presName="childShp" presStyleLbl="bgAccFollowNode1" presStyleIdx="1" presStyleCnt="3" custScaleX="140385">
        <dgm:presLayoutVars>
          <dgm:bulletEnabled val="1"/>
        </dgm:presLayoutVars>
      </dgm:prSet>
      <dgm:spPr/>
      <dgm:t>
        <a:bodyPr/>
        <a:lstStyle/>
        <a:p>
          <a:endParaRPr lang="zh-CN" altLang="en-US"/>
        </a:p>
      </dgm:t>
    </dgm:pt>
    <dgm:pt modelId="{3B7687FA-A2AC-4067-AFAD-D1FB6A907DE7}" type="pres">
      <dgm:prSet presAssocID="{38FA4BB6-43B3-44CC-B322-CF4DB4441A4B}" presName="spacing" presStyleCnt="0"/>
      <dgm:spPr/>
    </dgm:pt>
    <dgm:pt modelId="{D4FFB682-AA56-4405-89FB-0D41E736CEAF}" type="pres">
      <dgm:prSet presAssocID="{E3D17E22-4450-41AC-B927-21CDB559B701}" presName="linNode" presStyleCnt="0"/>
      <dgm:spPr/>
    </dgm:pt>
    <dgm:pt modelId="{56CBB39A-F291-49E7-AB69-111C6BC79CDC}" type="pres">
      <dgm:prSet presAssocID="{E3D17E22-4450-41AC-B927-21CDB559B701}" presName="parentShp" presStyleLbl="node1" presStyleIdx="2" presStyleCnt="3" custScaleX="28770" custLinFactNeighborX="-23743" custLinFactNeighborY="124">
        <dgm:presLayoutVars>
          <dgm:bulletEnabled val="1"/>
        </dgm:presLayoutVars>
      </dgm:prSet>
      <dgm:spPr/>
      <dgm:t>
        <a:bodyPr/>
        <a:lstStyle/>
        <a:p>
          <a:endParaRPr lang="zh-CN" altLang="en-US"/>
        </a:p>
      </dgm:t>
    </dgm:pt>
    <dgm:pt modelId="{181337D5-C661-4E66-928F-64B49AF2C932}" type="pres">
      <dgm:prSet presAssocID="{E3D17E22-4450-41AC-B927-21CDB559B701}" presName="childShp" presStyleLbl="bgAccFollowNode1" presStyleIdx="2" presStyleCnt="3" custScaleX="142185">
        <dgm:presLayoutVars>
          <dgm:bulletEnabled val="1"/>
        </dgm:presLayoutVars>
      </dgm:prSet>
      <dgm:spPr/>
      <dgm:t>
        <a:bodyPr/>
        <a:lstStyle/>
        <a:p>
          <a:endParaRPr lang="zh-CN" altLang="en-US"/>
        </a:p>
      </dgm:t>
    </dgm:pt>
  </dgm:ptLst>
  <dgm:cxnLst>
    <dgm:cxn modelId="{7F712FA7-42DF-4FDD-9093-1E5109F9418B}" type="presOf" srcId="{78B5967D-2F41-4521-8818-068ED29C8862}" destId="{48848A9B-4E05-45F5-93AB-32D390EA9EA7}" srcOrd="0" destOrd="3" presId="urn:microsoft.com/office/officeart/2005/8/layout/vList6"/>
    <dgm:cxn modelId="{ACA435E0-9ED4-4711-9830-360DC92BCCE2}" type="presOf" srcId="{2A72C4B0-3796-4D4B-A3B3-9879EB261C70}" destId="{48848A9B-4E05-45F5-93AB-32D390EA9EA7}" srcOrd="0" destOrd="1" presId="urn:microsoft.com/office/officeart/2005/8/layout/vList6"/>
    <dgm:cxn modelId="{85C45758-4B07-4266-B774-737E5C622C11}" type="presOf" srcId="{F9D61D57-451F-454C-AA1F-78B6D39DAEDE}" destId="{48848A9B-4E05-45F5-93AB-32D390EA9EA7}" srcOrd="0" destOrd="0" presId="urn:microsoft.com/office/officeart/2005/8/layout/vList6"/>
    <dgm:cxn modelId="{E74BF303-DD25-46E4-BC57-803C5B2906CF}" srcId="{E3D17E22-4450-41AC-B927-21CDB559B701}" destId="{9891AA37-DA0F-4CEF-B714-7F185AF80509}" srcOrd="2" destOrd="0" parTransId="{9842C0FB-42BB-45F5-9F83-D707E38C1627}" sibTransId="{6D9999F1-4CF1-487E-91A8-E8054E067026}"/>
    <dgm:cxn modelId="{D0D1D1A6-3A04-46CC-8FE4-5DA6E9DCB90D}" srcId="{E3D17E22-4450-41AC-B927-21CDB559B701}" destId="{2A42D9E5-37D0-4918-ADD4-158EC4D8AC9B}" srcOrd="3" destOrd="0" parTransId="{E5CCFDC5-C4DE-4FF1-A357-2D0AEA8BE434}" sibTransId="{007F2B26-1D02-44B9-B7FD-53A083BC3800}"/>
    <dgm:cxn modelId="{CD9B327F-0252-476C-A7DA-AC46D70207C8}" srcId="{A6E0AC8D-1648-49B8-80D5-96FDBAED3E66}" destId="{78B5967D-2F41-4521-8818-068ED29C8862}" srcOrd="3" destOrd="0" parTransId="{EACA6A86-206E-4975-9BFF-B32967740B41}" sibTransId="{492BFF07-F081-492E-A441-64202BDE83FD}"/>
    <dgm:cxn modelId="{C6489FED-D334-4575-B15B-A4113C31E8B6}" type="presOf" srcId="{C583C1E7-7BF3-48D6-9DC7-BB9DAF404897}" destId="{C7C670D1-9BA9-430B-87DF-1297D023D73E}" srcOrd="0" destOrd="2" presId="urn:microsoft.com/office/officeart/2005/8/layout/vList6"/>
    <dgm:cxn modelId="{AD42C8C7-F2B3-4D87-8F9B-4D55E707C4C9}" type="presOf" srcId="{9891AA37-DA0F-4CEF-B714-7F185AF80509}" destId="{181337D5-C661-4E66-928F-64B49AF2C932}" srcOrd="0" destOrd="2" presId="urn:microsoft.com/office/officeart/2005/8/layout/vList6"/>
    <dgm:cxn modelId="{1F41661D-BE9B-4325-9727-3D43BD9E81AA}" type="presOf" srcId="{E3D17E22-4450-41AC-B927-21CDB559B701}" destId="{56CBB39A-F291-49E7-AB69-111C6BC79CDC}" srcOrd="0" destOrd="0" presId="urn:microsoft.com/office/officeart/2005/8/layout/vList6"/>
    <dgm:cxn modelId="{3E9FB590-5616-431A-94A6-BB8DAC71195C}" type="presOf" srcId="{579B610E-0192-45FC-A306-DD5928B2D8CD}" destId="{181337D5-C661-4E66-928F-64B49AF2C932}" srcOrd="0" destOrd="0" presId="urn:microsoft.com/office/officeart/2005/8/layout/vList6"/>
    <dgm:cxn modelId="{4AF0B8F0-3992-415D-BDA8-D6E8BE609C00}" srcId="{E3D17E22-4450-41AC-B927-21CDB559B701}" destId="{579B610E-0192-45FC-A306-DD5928B2D8CD}" srcOrd="0" destOrd="0" parTransId="{7901AA08-EE30-43BB-B357-632F1C6DBD0F}" sibTransId="{D785FB92-6444-41E9-AFEA-9C18AC72BA6D}"/>
    <dgm:cxn modelId="{71B97873-FF81-428A-B436-C9F2807837A7}" srcId="{E5D52190-5C2E-4E18-9308-F6AE6BA353D5}" destId="{E3D17E22-4450-41AC-B927-21CDB559B701}" srcOrd="2" destOrd="0" parTransId="{71DA6815-EBD0-49CE-A6E0-AC3E44400838}" sibTransId="{73D40CB0-2F40-4211-B542-608546079D09}"/>
    <dgm:cxn modelId="{AE08F6A5-2B8C-41A6-B842-9F4E11224092}" srcId="{E3D17E22-4450-41AC-B927-21CDB559B701}" destId="{C34FEBDD-7585-4D85-BE99-A5D259258058}" srcOrd="1" destOrd="0" parTransId="{DD72F100-B6FF-48EF-B245-4B7A1AF301C9}" sibTransId="{BE6579B2-E348-4A26-80AA-42349B15D93E}"/>
    <dgm:cxn modelId="{4A1B60A9-AF89-479A-9C82-042B1B90CDA7}" srcId="{E5D52190-5C2E-4E18-9308-F6AE6BA353D5}" destId="{A6E0AC8D-1648-49B8-80D5-96FDBAED3E66}" srcOrd="0" destOrd="0" parTransId="{28AE65C4-3DEE-4F62-9E7A-5342AA50D54C}" sibTransId="{6F549D2F-ADFD-4278-8F99-2E234067FCB1}"/>
    <dgm:cxn modelId="{0D8A346C-2710-421F-9669-7DF366A87839}" type="presOf" srcId="{F98F9DB5-6B8D-427A-B408-4315AFA0776F}" destId="{48848A9B-4E05-45F5-93AB-32D390EA9EA7}" srcOrd="0" destOrd="2" presId="urn:microsoft.com/office/officeart/2005/8/layout/vList6"/>
    <dgm:cxn modelId="{83EBE881-90F9-4FBF-B267-2F320FF0D684}" srcId="{2B259BA8-9181-40E4-A41F-983B80872714}" destId="{AFBADB3D-C70A-45EA-AED8-14925C459284}" srcOrd="0" destOrd="0" parTransId="{8199C209-C1A9-4756-83D6-FA03E468BC91}" sibTransId="{58FC0A66-315F-4DCB-8E29-B967902F5934}"/>
    <dgm:cxn modelId="{3B81337E-A723-4C71-8016-426F25B10C04}" srcId="{2B259BA8-9181-40E4-A41F-983B80872714}" destId="{32CF43E2-9170-4628-B4A9-2C6BB8654F1B}" srcOrd="1" destOrd="0" parTransId="{07A165B1-31BF-46C2-975F-06BA79DC7579}" sibTransId="{8EE9A728-8CAC-413C-BA43-FF681653A7ED}"/>
    <dgm:cxn modelId="{7EEC5653-3009-44C1-AC62-F1A573F31D30}" srcId="{A6E0AC8D-1648-49B8-80D5-96FDBAED3E66}" destId="{F9D61D57-451F-454C-AA1F-78B6D39DAEDE}" srcOrd="0" destOrd="0" parTransId="{89075B85-E7B0-418A-82DE-81CCD0EF26EE}" sibTransId="{AFD335E4-DB62-4A5C-99D2-BB38E581F198}"/>
    <dgm:cxn modelId="{0C24BE00-0FC3-4D73-B457-5C7B9C64811D}" type="presOf" srcId="{2B259BA8-9181-40E4-A41F-983B80872714}" destId="{B047B63D-D5E6-425C-BEE3-C705C9440CF9}" srcOrd="0" destOrd="0" presId="urn:microsoft.com/office/officeart/2005/8/layout/vList6"/>
    <dgm:cxn modelId="{B51AF012-95FC-4D23-89F5-4054A5F2BE47}" srcId="{A6E0AC8D-1648-49B8-80D5-96FDBAED3E66}" destId="{F98F9DB5-6B8D-427A-B408-4315AFA0776F}" srcOrd="2" destOrd="0" parTransId="{95CCE0E7-0721-4C0D-97FE-D6FBBE7D0D88}" sibTransId="{BC5CABE2-4C72-467C-AC7F-4BAF58E22539}"/>
    <dgm:cxn modelId="{6877297C-9041-48C5-91F1-E453F6CBAB91}" type="presOf" srcId="{A6E0AC8D-1648-49B8-80D5-96FDBAED3E66}" destId="{307141FC-2523-4CAA-9F70-4FC98D082D18}" srcOrd="0" destOrd="0" presId="urn:microsoft.com/office/officeart/2005/8/layout/vList6"/>
    <dgm:cxn modelId="{A2BABA48-5035-4F8B-B725-047FE318D510}" type="presOf" srcId="{32CF43E2-9170-4628-B4A9-2C6BB8654F1B}" destId="{C7C670D1-9BA9-430B-87DF-1297D023D73E}" srcOrd="0" destOrd="1" presId="urn:microsoft.com/office/officeart/2005/8/layout/vList6"/>
    <dgm:cxn modelId="{7D04F2A7-3887-4BBC-92F6-184F5043948F}" type="presOf" srcId="{2A42D9E5-37D0-4918-ADD4-158EC4D8AC9B}" destId="{181337D5-C661-4E66-928F-64B49AF2C932}" srcOrd="0" destOrd="3" presId="urn:microsoft.com/office/officeart/2005/8/layout/vList6"/>
    <dgm:cxn modelId="{426C966D-68A7-4F1F-8AD2-94F822230A18}" srcId="{2B259BA8-9181-40E4-A41F-983B80872714}" destId="{C583C1E7-7BF3-48D6-9DC7-BB9DAF404897}" srcOrd="2" destOrd="0" parTransId="{D41C244D-5A9C-4608-B7B5-5AD9AEA58C63}" sibTransId="{608ABF43-C57A-47FF-8C9C-52CC0A4521E2}"/>
    <dgm:cxn modelId="{EDB88434-78B1-43F0-A88C-E2E74CE2305A}" type="presOf" srcId="{AFBADB3D-C70A-45EA-AED8-14925C459284}" destId="{C7C670D1-9BA9-430B-87DF-1297D023D73E}" srcOrd="0" destOrd="0" presId="urn:microsoft.com/office/officeart/2005/8/layout/vList6"/>
    <dgm:cxn modelId="{1A0E8D6E-9529-4E2B-A035-91261536F9CF}" srcId="{A6E0AC8D-1648-49B8-80D5-96FDBAED3E66}" destId="{2A72C4B0-3796-4D4B-A3B3-9879EB261C70}" srcOrd="1" destOrd="0" parTransId="{F1B98DB4-1CB0-4E8C-9057-62C4FDF57354}" sibTransId="{ECD9A760-B705-4AAF-AA41-5A4193A59AFA}"/>
    <dgm:cxn modelId="{2F021DE1-65FC-42BD-8182-EB251E764FC7}" srcId="{E5D52190-5C2E-4E18-9308-F6AE6BA353D5}" destId="{2B259BA8-9181-40E4-A41F-983B80872714}" srcOrd="1" destOrd="0" parTransId="{02EF63FF-7563-48F0-8E73-56B42598B47F}" sibTransId="{38FA4BB6-43B3-44CC-B322-CF4DB4441A4B}"/>
    <dgm:cxn modelId="{D61BD261-4F61-4A4C-B39F-CBC71DFED974}" type="presOf" srcId="{E5D52190-5C2E-4E18-9308-F6AE6BA353D5}" destId="{C241827C-2F7F-400E-B7F0-102E4698F7DF}" srcOrd="0" destOrd="0" presId="urn:microsoft.com/office/officeart/2005/8/layout/vList6"/>
    <dgm:cxn modelId="{07C94170-C314-442A-BAE8-6319CA91F613}" type="presOf" srcId="{C34FEBDD-7585-4D85-BE99-A5D259258058}" destId="{181337D5-C661-4E66-928F-64B49AF2C932}" srcOrd="0" destOrd="1" presId="urn:microsoft.com/office/officeart/2005/8/layout/vList6"/>
    <dgm:cxn modelId="{843337DD-2FAD-4CA5-9CE8-24016DC36D6D}" type="presParOf" srcId="{C241827C-2F7F-400E-B7F0-102E4698F7DF}" destId="{571CB0B3-6C9C-4880-842F-C7E5E2D00180}" srcOrd="0" destOrd="0" presId="urn:microsoft.com/office/officeart/2005/8/layout/vList6"/>
    <dgm:cxn modelId="{C026F276-1E7F-453B-BD9A-F827FEE2A6F5}" type="presParOf" srcId="{571CB0B3-6C9C-4880-842F-C7E5E2D00180}" destId="{307141FC-2523-4CAA-9F70-4FC98D082D18}" srcOrd="0" destOrd="0" presId="urn:microsoft.com/office/officeart/2005/8/layout/vList6"/>
    <dgm:cxn modelId="{56594DE5-6C2B-40E9-82A6-E851E9DEB94B}" type="presParOf" srcId="{571CB0B3-6C9C-4880-842F-C7E5E2D00180}" destId="{48848A9B-4E05-45F5-93AB-32D390EA9EA7}" srcOrd="1" destOrd="0" presId="urn:microsoft.com/office/officeart/2005/8/layout/vList6"/>
    <dgm:cxn modelId="{06FA4C6C-1863-4CBF-8AC2-9097042D6811}" type="presParOf" srcId="{C241827C-2F7F-400E-B7F0-102E4698F7DF}" destId="{4EE36FC7-1728-4F99-978F-241E99E2098D}" srcOrd="1" destOrd="0" presId="urn:microsoft.com/office/officeart/2005/8/layout/vList6"/>
    <dgm:cxn modelId="{1F419EF8-DEAE-4931-9AED-28CEC52118DC}" type="presParOf" srcId="{C241827C-2F7F-400E-B7F0-102E4698F7DF}" destId="{4E8D8B83-38A4-4830-9863-B2D442246D41}" srcOrd="2" destOrd="0" presId="urn:microsoft.com/office/officeart/2005/8/layout/vList6"/>
    <dgm:cxn modelId="{039449E5-9D77-4DA1-9EC1-5D3C0D6F46C4}" type="presParOf" srcId="{4E8D8B83-38A4-4830-9863-B2D442246D41}" destId="{B047B63D-D5E6-425C-BEE3-C705C9440CF9}" srcOrd="0" destOrd="0" presId="urn:microsoft.com/office/officeart/2005/8/layout/vList6"/>
    <dgm:cxn modelId="{DFF8D027-3885-422A-B403-8C924AF2599B}" type="presParOf" srcId="{4E8D8B83-38A4-4830-9863-B2D442246D41}" destId="{C7C670D1-9BA9-430B-87DF-1297D023D73E}" srcOrd="1" destOrd="0" presId="urn:microsoft.com/office/officeart/2005/8/layout/vList6"/>
    <dgm:cxn modelId="{20E54B52-DFBC-4F83-971A-E7C66DD82508}" type="presParOf" srcId="{C241827C-2F7F-400E-B7F0-102E4698F7DF}" destId="{3B7687FA-A2AC-4067-AFAD-D1FB6A907DE7}" srcOrd="3" destOrd="0" presId="urn:microsoft.com/office/officeart/2005/8/layout/vList6"/>
    <dgm:cxn modelId="{99CCA145-1F60-4D8E-9AEF-6E5A24B21F47}" type="presParOf" srcId="{C241827C-2F7F-400E-B7F0-102E4698F7DF}" destId="{D4FFB682-AA56-4405-89FB-0D41E736CEAF}" srcOrd="4" destOrd="0" presId="urn:microsoft.com/office/officeart/2005/8/layout/vList6"/>
    <dgm:cxn modelId="{FD3C8DB1-688B-406A-9C09-DAAD465BB92F}" type="presParOf" srcId="{D4FFB682-AA56-4405-89FB-0D41E736CEAF}" destId="{56CBB39A-F291-49E7-AB69-111C6BC79CDC}" srcOrd="0" destOrd="0" presId="urn:microsoft.com/office/officeart/2005/8/layout/vList6"/>
    <dgm:cxn modelId="{B80874E0-BDBC-4DA8-AF41-95906980F8DA}" type="presParOf" srcId="{D4FFB682-AA56-4405-89FB-0D41E736CEAF}" destId="{181337D5-C661-4E66-928F-64B49AF2C93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1E1F5-89AC-4DF1-AFA2-B1648E333FC2}">
      <dsp:nvSpPr>
        <dsp:cNvPr id="0" name=""/>
        <dsp:cNvSpPr/>
      </dsp:nvSpPr>
      <dsp:spPr>
        <a:xfrm>
          <a:off x="2135155" y="1486287"/>
          <a:ext cx="1130289" cy="1130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t>法律产品</a:t>
          </a:r>
          <a:endParaRPr lang="zh-CN" altLang="en-US" sz="2500" kern="1200" dirty="0"/>
        </a:p>
      </dsp:txBody>
      <dsp:txXfrm>
        <a:off x="2300682" y="1651814"/>
        <a:ext cx="799235" cy="799235"/>
      </dsp:txXfrm>
    </dsp:sp>
    <dsp:sp modelId="{46FA6694-91AD-4BE7-BE24-17292842C45C}">
      <dsp:nvSpPr>
        <dsp:cNvPr id="0" name=""/>
        <dsp:cNvSpPr/>
      </dsp:nvSpPr>
      <dsp:spPr>
        <a:xfrm rot="16200000">
          <a:off x="2529563" y="1296714"/>
          <a:ext cx="341473" cy="37672"/>
        </a:xfrm>
        <a:custGeom>
          <a:avLst/>
          <a:gdLst/>
          <a:ahLst/>
          <a:cxnLst/>
          <a:rect l="0" t="0" r="0" b="0"/>
          <a:pathLst>
            <a:path>
              <a:moveTo>
                <a:pt x="0" y="18836"/>
              </a:moveTo>
              <a:lnTo>
                <a:pt x="341473" y="188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691763" y="1307013"/>
        <a:ext cx="17073" cy="17073"/>
      </dsp:txXfrm>
    </dsp:sp>
    <dsp:sp modelId="{108B105A-00E4-4BED-866C-C80CFDFBA550}">
      <dsp:nvSpPr>
        <dsp:cNvPr id="0" name=""/>
        <dsp:cNvSpPr/>
      </dsp:nvSpPr>
      <dsp:spPr>
        <a:xfrm>
          <a:off x="2135155" y="14524"/>
          <a:ext cx="1130289" cy="11302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smtClean="0"/>
            <a:t>法律信息通用产品</a:t>
          </a:r>
          <a:endParaRPr lang="zh-CN" altLang="en-US" sz="1500" kern="1200" dirty="0"/>
        </a:p>
      </dsp:txBody>
      <dsp:txXfrm>
        <a:off x="2300682" y="180051"/>
        <a:ext cx="799235" cy="799235"/>
      </dsp:txXfrm>
    </dsp:sp>
    <dsp:sp modelId="{68D881C8-9C04-4B93-B085-83B4F670D382}">
      <dsp:nvSpPr>
        <dsp:cNvPr id="0" name=""/>
        <dsp:cNvSpPr/>
      </dsp:nvSpPr>
      <dsp:spPr>
        <a:xfrm rot="20520000">
          <a:off x="3229427" y="1805195"/>
          <a:ext cx="341473" cy="37672"/>
        </a:xfrm>
        <a:custGeom>
          <a:avLst/>
          <a:gdLst/>
          <a:ahLst/>
          <a:cxnLst/>
          <a:rect l="0" t="0" r="0" b="0"/>
          <a:pathLst>
            <a:path>
              <a:moveTo>
                <a:pt x="0" y="18836"/>
              </a:moveTo>
              <a:lnTo>
                <a:pt x="341473" y="188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91627" y="1815495"/>
        <a:ext cx="17073" cy="17073"/>
      </dsp:txXfrm>
    </dsp:sp>
    <dsp:sp modelId="{60D5AD91-A4E4-4042-92D7-0703A5117869}">
      <dsp:nvSpPr>
        <dsp:cNvPr id="0" name=""/>
        <dsp:cNvSpPr/>
      </dsp:nvSpPr>
      <dsp:spPr>
        <a:xfrm>
          <a:off x="3534884" y="1031487"/>
          <a:ext cx="1130289" cy="11302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smtClean="0"/>
            <a:t>公检法司通用产品</a:t>
          </a:r>
          <a:endParaRPr lang="zh-CN" altLang="en-US" sz="1500" kern="1200" dirty="0"/>
        </a:p>
      </dsp:txBody>
      <dsp:txXfrm>
        <a:off x="3700411" y="1197014"/>
        <a:ext cx="799235" cy="799235"/>
      </dsp:txXfrm>
    </dsp:sp>
    <dsp:sp modelId="{F108000D-1564-42EA-8C83-75872BD3BEF1}">
      <dsp:nvSpPr>
        <dsp:cNvPr id="0" name=""/>
        <dsp:cNvSpPr/>
      </dsp:nvSpPr>
      <dsp:spPr>
        <a:xfrm rot="3240000">
          <a:off x="2962103" y="2627936"/>
          <a:ext cx="341473" cy="37672"/>
        </a:xfrm>
        <a:custGeom>
          <a:avLst/>
          <a:gdLst/>
          <a:ahLst/>
          <a:cxnLst/>
          <a:rect l="0" t="0" r="0" b="0"/>
          <a:pathLst>
            <a:path>
              <a:moveTo>
                <a:pt x="0" y="18836"/>
              </a:moveTo>
              <a:lnTo>
                <a:pt x="341473" y="188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124303" y="2638235"/>
        <a:ext cx="17073" cy="17073"/>
      </dsp:txXfrm>
    </dsp:sp>
    <dsp:sp modelId="{60D1AC78-BA2E-4F37-A005-1E268C15B11B}">
      <dsp:nvSpPr>
        <dsp:cNvPr id="0" name=""/>
        <dsp:cNvSpPr/>
      </dsp:nvSpPr>
      <dsp:spPr>
        <a:xfrm>
          <a:off x="3000235" y="2676968"/>
          <a:ext cx="1130289" cy="11302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smtClean="0"/>
            <a:t>检察院</a:t>
          </a:r>
          <a:endParaRPr lang="en-US" altLang="zh-CN" sz="1500" kern="1200" dirty="0" smtClean="0"/>
        </a:p>
        <a:p>
          <a:pPr lvl="0" algn="ctr" defTabSz="666750">
            <a:lnSpc>
              <a:spcPct val="90000"/>
            </a:lnSpc>
            <a:spcBef>
              <a:spcPct val="0"/>
            </a:spcBef>
            <a:spcAft>
              <a:spcPct val="35000"/>
            </a:spcAft>
          </a:pPr>
          <a:r>
            <a:rPr lang="zh-CN" altLang="en-US" sz="1500" kern="1200" dirty="0" smtClean="0"/>
            <a:t>专用产品</a:t>
          </a:r>
          <a:endParaRPr lang="zh-CN" altLang="en-US" sz="1500" kern="1200" dirty="0"/>
        </a:p>
      </dsp:txBody>
      <dsp:txXfrm>
        <a:off x="3165762" y="2842495"/>
        <a:ext cx="799235" cy="799235"/>
      </dsp:txXfrm>
    </dsp:sp>
    <dsp:sp modelId="{389BD4A6-A619-4985-BD01-84D807B67E71}">
      <dsp:nvSpPr>
        <dsp:cNvPr id="0" name=""/>
        <dsp:cNvSpPr/>
      </dsp:nvSpPr>
      <dsp:spPr>
        <a:xfrm rot="7560000">
          <a:off x="2097023" y="2627936"/>
          <a:ext cx="341473" cy="37672"/>
        </a:xfrm>
        <a:custGeom>
          <a:avLst/>
          <a:gdLst/>
          <a:ahLst/>
          <a:cxnLst/>
          <a:rect l="0" t="0" r="0" b="0"/>
          <a:pathLst>
            <a:path>
              <a:moveTo>
                <a:pt x="0" y="18836"/>
              </a:moveTo>
              <a:lnTo>
                <a:pt x="341473" y="188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259223" y="2638235"/>
        <a:ext cx="17073" cy="17073"/>
      </dsp:txXfrm>
    </dsp:sp>
    <dsp:sp modelId="{E79EAE5C-C2C4-4A27-AB01-9698C3C39E03}">
      <dsp:nvSpPr>
        <dsp:cNvPr id="0" name=""/>
        <dsp:cNvSpPr/>
      </dsp:nvSpPr>
      <dsp:spPr>
        <a:xfrm>
          <a:off x="1270075" y="2676968"/>
          <a:ext cx="1130289" cy="11302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smtClean="0"/>
            <a:t>法院专用产品</a:t>
          </a:r>
          <a:endParaRPr lang="zh-CN" altLang="en-US" sz="1500" kern="1200" dirty="0"/>
        </a:p>
      </dsp:txBody>
      <dsp:txXfrm>
        <a:off x="1435602" y="2842495"/>
        <a:ext cx="799235" cy="799235"/>
      </dsp:txXfrm>
    </dsp:sp>
    <dsp:sp modelId="{C0F20DB6-8195-44ED-BB27-AE2C0DDB0FE0}">
      <dsp:nvSpPr>
        <dsp:cNvPr id="0" name=""/>
        <dsp:cNvSpPr/>
      </dsp:nvSpPr>
      <dsp:spPr>
        <a:xfrm rot="11880000">
          <a:off x="1829698" y="1805195"/>
          <a:ext cx="341473" cy="37672"/>
        </a:xfrm>
        <a:custGeom>
          <a:avLst/>
          <a:gdLst/>
          <a:ahLst/>
          <a:cxnLst/>
          <a:rect l="0" t="0" r="0" b="0"/>
          <a:pathLst>
            <a:path>
              <a:moveTo>
                <a:pt x="0" y="18836"/>
              </a:moveTo>
              <a:lnTo>
                <a:pt x="341473" y="188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991898" y="1815495"/>
        <a:ext cx="17073" cy="17073"/>
      </dsp:txXfrm>
    </dsp:sp>
    <dsp:sp modelId="{CA20B671-074F-4345-AD98-9C26832F926E}">
      <dsp:nvSpPr>
        <dsp:cNvPr id="0" name=""/>
        <dsp:cNvSpPr/>
      </dsp:nvSpPr>
      <dsp:spPr>
        <a:xfrm>
          <a:off x="735426" y="1031487"/>
          <a:ext cx="1130289" cy="11302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kern="1200" dirty="0" smtClean="0"/>
            <a:t>法律信息专业产品</a:t>
          </a:r>
          <a:endParaRPr lang="zh-CN" altLang="en-US" sz="1500" kern="1200" dirty="0"/>
        </a:p>
      </dsp:txBody>
      <dsp:txXfrm>
        <a:off x="900953" y="1197014"/>
        <a:ext cx="799235" cy="79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A498-D497-4C91-B462-A7E50BE543D0}">
      <dsp:nvSpPr>
        <dsp:cNvPr id="0" name=""/>
        <dsp:cNvSpPr/>
      </dsp:nvSpPr>
      <dsp:spPr>
        <a:xfrm>
          <a:off x="3495216" y="1887512"/>
          <a:ext cx="1262731" cy="12627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法律服务</a:t>
          </a:r>
          <a:endParaRPr lang="zh-CN" altLang="en-US" sz="2700" kern="1200" dirty="0"/>
        </a:p>
      </dsp:txBody>
      <dsp:txXfrm>
        <a:off x="3680139" y="2072435"/>
        <a:ext cx="892885" cy="892885"/>
      </dsp:txXfrm>
    </dsp:sp>
    <dsp:sp modelId="{B3540EA7-B3CD-4646-9CC7-63DC93FF173A}">
      <dsp:nvSpPr>
        <dsp:cNvPr id="0" name=""/>
        <dsp:cNvSpPr/>
      </dsp:nvSpPr>
      <dsp:spPr>
        <a:xfrm rot="16200000">
          <a:off x="3932933" y="1318436"/>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991028" y="1462397"/>
        <a:ext cx="271107" cy="257596"/>
      </dsp:txXfrm>
    </dsp:sp>
    <dsp:sp modelId="{3BDB0CA6-B233-467D-8B3C-9088EE61F890}">
      <dsp:nvSpPr>
        <dsp:cNvPr id="0" name=""/>
        <dsp:cNvSpPr/>
      </dsp:nvSpPr>
      <dsp:spPr>
        <a:xfrm>
          <a:off x="3558352" y="20307"/>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地面培训服务</a:t>
          </a:r>
          <a:endParaRPr lang="zh-CN" altLang="en-US" sz="1500" kern="1200" dirty="0"/>
        </a:p>
      </dsp:txBody>
      <dsp:txXfrm>
        <a:off x="3724782" y="186737"/>
        <a:ext cx="803598" cy="803598"/>
      </dsp:txXfrm>
    </dsp:sp>
    <dsp:sp modelId="{A8414597-79CF-46DF-BDDD-05CA27C4BC4B}">
      <dsp:nvSpPr>
        <dsp:cNvPr id="0" name=""/>
        <dsp:cNvSpPr/>
      </dsp:nvSpPr>
      <dsp:spPr>
        <a:xfrm rot="18900000">
          <a:off x="4629984" y="1607163"/>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646999" y="1734108"/>
        <a:ext cx="271107" cy="257596"/>
      </dsp:txXfrm>
    </dsp:sp>
    <dsp:sp modelId="{BFFF1A15-FDCE-4396-8106-F4CDE4147230}">
      <dsp:nvSpPr>
        <dsp:cNvPr id="0" name=""/>
        <dsp:cNvSpPr/>
      </dsp:nvSpPr>
      <dsp:spPr>
        <a:xfrm>
          <a:off x="4923310" y="585691"/>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文件翻译</a:t>
          </a:r>
          <a:endParaRPr lang="en-US" altLang="zh-CN" sz="1500" kern="1200" dirty="0" smtClean="0"/>
        </a:p>
        <a:p>
          <a:pPr lvl="0" algn="ctr" defTabSz="666750">
            <a:lnSpc>
              <a:spcPct val="90000"/>
            </a:lnSpc>
            <a:spcBef>
              <a:spcPct val="0"/>
            </a:spcBef>
            <a:spcAft>
              <a:spcPct val="35000"/>
            </a:spcAft>
          </a:pPr>
          <a:r>
            <a:rPr lang="zh-CN" altLang="en-US" sz="1500" kern="1200" dirty="0" smtClean="0"/>
            <a:t>服务</a:t>
          </a:r>
          <a:endParaRPr lang="zh-CN" altLang="en-US" sz="1500" kern="1200" dirty="0"/>
        </a:p>
      </dsp:txBody>
      <dsp:txXfrm>
        <a:off x="5089740" y="752121"/>
        <a:ext cx="803598" cy="803598"/>
      </dsp:txXfrm>
    </dsp:sp>
    <dsp:sp modelId="{6B987FF8-C73E-496D-A0A8-6578BBD315D0}">
      <dsp:nvSpPr>
        <dsp:cNvPr id="0" name=""/>
        <dsp:cNvSpPr/>
      </dsp:nvSpPr>
      <dsp:spPr>
        <a:xfrm>
          <a:off x="4918712" y="2304214"/>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918712" y="2390080"/>
        <a:ext cx="271107" cy="257596"/>
      </dsp:txXfrm>
    </dsp:sp>
    <dsp:sp modelId="{9B3D8F9B-C3FF-4691-B446-FA5648CD6F11}">
      <dsp:nvSpPr>
        <dsp:cNvPr id="0" name=""/>
        <dsp:cNvSpPr/>
      </dsp:nvSpPr>
      <dsp:spPr>
        <a:xfrm>
          <a:off x="5488695" y="1950649"/>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b="0" i="0" kern="1200" smtClean="0"/>
            <a:t>数据外包服务</a:t>
          </a:r>
          <a:endParaRPr lang="zh-CN" altLang="en-US" sz="1500" kern="1200"/>
        </a:p>
      </dsp:txBody>
      <dsp:txXfrm>
        <a:off x="5655125" y="2117079"/>
        <a:ext cx="803598" cy="803598"/>
      </dsp:txXfrm>
    </dsp:sp>
    <dsp:sp modelId="{EDBD47FC-D2A0-4176-B531-121A700F1A2C}">
      <dsp:nvSpPr>
        <dsp:cNvPr id="0" name=""/>
        <dsp:cNvSpPr/>
      </dsp:nvSpPr>
      <dsp:spPr>
        <a:xfrm rot="2700000">
          <a:off x="4629984" y="3001264"/>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4646999" y="3046051"/>
        <a:ext cx="271107" cy="257596"/>
      </dsp:txXfrm>
    </dsp:sp>
    <dsp:sp modelId="{A128836D-CAB2-43C4-85F4-EBA90A2F4616}">
      <dsp:nvSpPr>
        <dsp:cNvPr id="0" name=""/>
        <dsp:cNvSpPr/>
      </dsp:nvSpPr>
      <dsp:spPr>
        <a:xfrm>
          <a:off x="4923310" y="3315607"/>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数据处理服务</a:t>
          </a:r>
          <a:endParaRPr lang="zh-CN" altLang="en-US" sz="1500" kern="1200" dirty="0"/>
        </a:p>
      </dsp:txBody>
      <dsp:txXfrm>
        <a:off x="5089740" y="3482037"/>
        <a:ext cx="803598" cy="803598"/>
      </dsp:txXfrm>
    </dsp:sp>
    <dsp:sp modelId="{F69CDC7E-D9CC-4C73-A7FC-3CBF25A6145C}">
      <dsp:nvSpPr>
        <dsp:cNvPr id="0" name=""/>
        <dsp:cNvSpPr/>
      </dsp:nvSpPr>
      <dsp:spPr>
        <a:xfrm rot="5400000">
          <a:off x="3932933" y="3289992"/>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991028" y="3317764"/>
        <a:ext cx="271107" cy="257596"/>
      </dsp:txXfrm>
    </dsp:sp>
    <dsp:sp modelId="{C14F7722-06BF-4AEE-9268-DAFC9D761006}">
      <dsp:nvSpPr>
        <dsp:cNvPr id="0" name=""/>
        <dsp:cNvSpPr/>
      </dsp:nvSpPr>
      <dsp:spPr>
        <a:xfrm>
          <a:off x="3558352" y="3880991"/>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公检法司服务</a:t>
          </a:r>
          <a:endParaRPr lang="zh-CN" altLang="en-US" sz="1500" kern="1200" dirty="0"/>
        </a:p>
      </dsp:txBody>
      <dsp:txXfrm>
        <a:off x="3724782" y="4047421"/>
        <a:ext cx="803598" cy="803598"/>
      </dsp:txXfrm>
    </dsp:sp>
    <dsp:sp modelId="{FCDE863D-948E-491D-8AD5-9D10A921573D}">
      <dsp:nvSpPr>
        <dsp:cNvPr id="0" name=""/>
        <dsp:cNvSpPr/>
      </dsp:nvSpPr>
      <dsp:spPr>
        <a:xfrm rot="8100000">
          <a:off x="3235883" y="3001264"/>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3335057" y="3046051"/>
        <a:ext cx="271107" cy="257596"/>
      </dsp:txXfrm>
    </dsp:sp>
    <dsp:sp modelId="{04EAA502-D975-4C2F-A193-C0F66D6AEC86}">
      <dsp:nvSpPr>
        <dsp:cNvPr id="0" name=""/>
        <dsp:cNvSpPr/>
      </dsp:nvSpPr>
      <dsp:spPr>
        <a:xfrm>
          <a:off x="2193395" y="3315607"/>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smtClean="0"/>
            <a:t>法律课件培训</a:t>
          </a:r>
          <a:endParaRPr lang="zh-CN" altLang="en-US" sz="1500" kern="1200" dirty="0"/>
        </a:p>
      </dsp:txBody>
      <dsp:txXfrm>
        <a:off x="2359825" y="3482037"/>
        <a:ext cx="803598" cy="803598"/>
      </dsp:txXfrm>
    </dsp:sp>
    <dsp:sp modelId="{115AC9D7-BE09-4EED-A4BA-1427B78FE356}">
      <dsp:nvSpPr>
        <dsp:cNvPr id="0" name=""/>
        <dsp:cNvSpPr/>
      </dsp:nvSpPr>
      <dsp:spPr>
        <a:xfrm rot="10800000">
          <a:off x="2947155" y="2304214"/>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3063344" y="2390080"/>
        <a:ext cx="271107" cy="257596"/>
      </dsp:txXfrm>
    </dsp:sp>
    <dsp:sp modelId="{07C0C6BF-91CA-4275-9DAD-C579D0B4E184}">
      <dsp:nvSpPr>
        <dsp:cNvPr id="0" name=""/>
        <dsp:cNvSpPr/>
      </dsp:nvSpPr>
      <dsp:spPr>
        <a:xfrm>
          <a:off x="1628010" y="1950649"/>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法律信息平台定制</a:t>
          </a:r>
          <a:endParaRPr lang="zh-CN" altLang="en-US" sz="1500" kern="1200" dirty="0"/>
        </a:p>
      </dsp:txBody>
      <dsp:txXfrm>
        <a:off x="1794440" y="2117079"/>
        <a:ext cx="803598" cy="803598"/>
      </dsp:txXfrm>
    </dsp:sp>
    <dsp:sp modelId="{722C699A-4BA6-4FB1-9CCC-FF6FA274228B}">
      <dsp:nvSpPr>
        <dsp:cNvPr id="0" name=""/>
        <dsp:cNvSpPr/>
      </dsp:nvSpPr>
      <dsp:spPr>
        <a:xfrm rot="13500000">
          <a:off x="3235883" y="1607163"/>
          <a:ext cx="38729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3335057" y="1734108"/>
        <a:ext cx="271107" cy="257596"/>
      </dsp:txXfrm>
    </dsp:sp>
    <dsp:sp modelId="{EEE89DBD-4202-4EB7-A2AD-16B28ADDF7D7}">
      <dsp:nvSpPr>
        <dsp:cNvPr id="0" name=""/>
        <dsp:cNvSpPr/>
      </dsp:nvSpPr>
      <dsp:spPr>
        <a:xfrm>
          <a:off x="2193395" y="585691"/>
          <a:ext cx="1136458" cy="11364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smtClean="0"/>
            <a:t>涉外律师培训</a:t>
          </a:r>
          <a:endParaRPr lang="zh-CN" altLang="en-US" sz="1500" kern="1200" dirty="0"/>
        </a:p>
      </dsp:txBody>
      <dsp:txXfrm>
        <a:off x="2359825" y="752121"/>
        <a:ext cx="803598" cy="803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48A9B-4E05-45F5-93AB-32D390EA9EA7}">
      <dsp:nvSpPr>
        <dsp:cNvPr id="0" name=""/>
        <dsp:cNvSpPr/>
      </dsp:nvSpPr>
      <dsp:spPr>
        <a:xfrm>
          <a:off x="1117924" y="77369"/>
          <a:ext cx="7002303" cy="117278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b="0" i="0" kern="1200" dirty="0" smtClean="0"/>
            <a:t>地址：北京市海淀区中关村大街</a:t>
          </a:r>
          <a:r>
            <a:rPr lang="en-US" altLang="zh-CN" sz="1200" b="0" i="0" kern="1200" dirty="0" smtClean="0"/>
            <a:t>27</a:t>
          </a:r>
          <a:r>
            <a:rPr lang="zh-CN" altLang="en-US" sz="1200" b="0" i="0" kern="1200" dirty="0" smtClean="0"/>
            <a:t>号中关村大厦</a:t>
          </a:r>
          <a:r>
            <a:rPr lang="en-US" altLang="zh-CN" sz="1200" b="0" i="0" kern="1200" dirty="0" smtClean="0"/>
            <a:t>9</a:t>
          </a:r>
          <a:r>
            <a:rPr lang="zh-CN" altLang="en-US" sz="1200" b="0" i="0" kern="1200" dirty="0" smtClean="0"/>
            <a:t>层（</a:t>
          </a:r>
          <a:r>
            <a:rPr lang="en-US" altLang="zh-CN" sz="1200" b="0" i="0" kern="1200" dirty="0" smtClean="0"/>
            <a:t>100080</a:t>
          </a:r>
          <a:r>
            <a:rPr lang="zh-CN" altLang="en-US" sz="1200" b="0" i="0" kern="1200" dirty="0" smtClean="0"/>
            <a:t>）</a:t>
          </a:r>
          <a:endParaRPr lang="zh-CN" altLang="en-US" sz="1200" kern="1200" dirty="0"/>
        </a:p>
        <a:p>
          <a:pPr marL="114300" lvl="1" indent="-114300" algn="l" defTabSz="533400">
            <a:lnSpc>
              <a:spcPct val="90000"/>
            </a:lnSpc>
            <a:spcBef>
              <a:spcPct val="0"/>
            </a:spcBef>
            <a:spcAft>
              <a:spcPct val="15000"/>
            </a:spcAft>
            <a:buChar char="••"/>
          </a:pPr>
          <a:r>
            <a:rPr lang="zh-CN" altLang="en-US" sz="1200" b="0" i="0" kern="1200" dirty="0" smtClean="0"/>
            <a:t>咨询热线：</a:t>
          </a:r>
          <a:r>
            <a:rPr lang="en-US" altLang="zh-CN" sz="1200" b="0" i="0" kern="1200" dirty="0" smtClean="0"/>
            <a:t>010-82668266   24</a:t>
          </a:r>
          <a:r>
            <a:rPr lang="zh-CN" altLang="en-US" sz="1200" b="0" i="0" kern="1200" dirty="0" smtClean="0"/>
            <a:t>小时客服专线：</a:t>
          </a:r>
          <a:r>
            <a:rPr lang="en-US" altLang="zh-CN" sz="1200" b="0" i="0" kern="1200" dirty="0" smtClean="0"/>
            <a:t>13311570713</a:t>
          </a:r>
          <a:endParaRPr lang="en-US" altLang="zh-CN" sz="1200" b="0" i="0" kern="1200" dirty="0"/>
        </a:p>
        <a:p>
          <a:pPr marL="114300" lvl="1" indent="-114300" algn="l" defTabSz="533400">
            <a:lnSpc>
              <a:spcPct val="90000"/>
            </a:lnSpc>
            <a:spcBef>
              <a:spcPct val="0"/>
            </a:spcBef>
            <a:spcAft>
              <a:spcPct val="15000"/>
            </a:spcAft>
            <a:buChar char="••"/>
          </a:pPr>
          <a:r>
            <a:rPr lang="zh-CN" altLang="en-US" sz="1200" b="0" i="0" kern="1200" dirty="0" smtClean="0"/>
            <a:t>传真：</a:t>
          </a:r>
          <a:r>
            <a:rPr lang="en-US" altLang="zh-CN" sz="1200" b="0" i="0" kern="1200" dirty="0" smtClean="0"/>
            <a:t>86-10-82668268 </a:t>
          </a:r>
          <a:r>
            <a:rPr lang="en-US" sz="1200" b="0" i="0" kern="1200" dirty="0" err="1" smtClean="0"/>
            <a:t>Email:bdfb@chinalawinfo.com</a:t>
          </a:r>
          <a:endParaRPr lang="en-US" sz="1200" b="0" i="0" kern="1200" dirty="0"/>
        </a:p>
        <a:p>
          <a:pPr marL="114300" lvl="1" indent="-114300" algn="l" defTabSz="533400">
            <a:lnSpc>
              <a:spcPct val="90000"/>
            </a:lnSpc>
            <a:spcBef>
              <a:spcPct val="0"/>
            </a:spcBef>
            <a:spcAft>
              <a:spcPct val="15000"/>
            </a:spcAft>
            <a:buChar char="••"/>
          </a:pPr>
          <a:r>
            <a:rPr lang="zh-CN" altLang="en-US" sz="1200" b="0" i="0" kern="1200" dirty="0" smtClean="0"/>
            <a:t>北京客服： （</a:t>
          </a:r>
          <a:r>
            <a:rPr lang="en-US" altLang="zh-CN" sz="1200" b="0" i="0" kern="1200" dirty="0" smtClean="0"/>
            <a:t>1790101419</a:t>
          </a:r>
          <a:r>
            <a:rPr lang="zh-CN" altLang="en-US" sz="1200" b="0" i="0" kern="1200" dirty="0" smtClean="0"/>
            <a:t>）</a:t>
          </a:r>
          <a:endParaRPr lang="zh-CN" altLang="en-US" sz="1200" b="0" i="0" kern="1200" dirty="0"/>
        </a:p>
      </dsp:txBody>
      <dsp:txXfrm>
        <a:off x="1117924" y="223967"/>
        <a:ext cx="6562510" cy="879585"/>
      </dsp:txXfrm>
    </dsp:sp>
    <dsp:sp modelId="{307141FC-2523-4CAA-9F70-4FC98D082D18}">
      <dsp:nvSpPr>
        <dsp:cNvPr id="0" name=""/>
        <dsp:cNvSpPr/>
      </dsp:nvSpPr>
      <dsp:spPr>
        <a:xfrm>
          <a:off x="0" y="16020"/>
          <a:ext cx="982179" cy="11727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北京总部</a:t>
          </a:r>
          <a:endParaRPr lang="zh-CN" altLang="en-US" sz="2600" kern="1200" dirty="0"/>
        </a:p>
      </dsp:txBody>
      <dsp:txXfrm>
        <a:off x="47946" y="63966"/>
        <a:ext cx="886287" cy="1076889"/>
      </dsp:txXfrm>
    </dsp:sp>
    <dsp:sp modelId="{C7C670D1-9BA9-430B-87DF-1297D023D73E}">
      <dsp:nvSpPr>
        <dsp:cNvPr id="0" name=""/>
        <dsp:cNvSpPr/>
      </dsp:nvSpPr>
      <dsp:spPr>
        <a:xfrm>
          <a:off x="1189940" y="1291538"/>
          <a:ext cx="7188906" cy="117278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b="0" i="0" kern="1200" smtClean="0"/>
            <a:t>地址：上海市闵行区罗阳路</a:t>
          </a:r>
          <a:r>
            <a:rPr lang="en-US" altLang="zh-CN" sz="1200" b="0" i="0" kern="1200" smtClean="0"/>
            <a:t>168</a:t>
          </a:r>
          <a:r>
            <a:rPr lang="zh-CN" altLang="en-US" sz="1200" b="0" i="0" kern="1200" smtClean="0"/>
            <a:t>号梅夏商务区</a:t>
          </a:r>
          <a:r>
            <a:rPr lang="en-US" altLang="zh-CN" sz="1200" b="0" i="0" kern="1200" smtClean="0"/>
            <a:t>B508</a:t>
          </a:r>
          <a:r>
            <a:rPr lang="zh-CN" altLang="en-US" sz="1200" b="0" i="0" kern="1200" smtClean="0"/>
            <a:t>室</a:t>
          </a:r>
          <a:r>
            <a:rPr lang="en-US" altLang="zh-CN" sz="1200" b="0" i="0" kern="1200" smtClean="0"/>
            <a:t>(201104)</a:t>
          </a:r>
          <a:endParaRPr lang="zh-CN" altLang="en-US" sz="1200" kern="1200"/>
        </a:p>
        <a:p>
          <a:pPr marL="114300" lvl="1" indent="-114300" algn="l" defTabSz="533400">
            <a:lnSpc>
              <a:spcPct val="90000"/>
            </a:lnSpc>
            <a:spcBef>
              <a:spcPct val="0"/>
            </a:spcBef>
            <a:spcAft>
              <a:spcPct val="15000"/>
            </a:spcAft>
            <a:buChar char="••"/>
          </a:pPr>
          <a:r>
            <a:rPr lang="zh-CN" altLang="en-US" sz="1200" b="0" i="0" kern="1200" dirty="0" smtClean="0"/>
            <a:t>咨询热线：</a:t>
          </a:r>
          <a:r>
            <a:rPr lang="en-US" altLang="zh-CN" sz="1200" b="0" i="0" kern="1200" dirty="0" smtClean="0"/>
            <a:t>021-63548401  24</a:t>
          </a:r>
          <a:r>
            <a:rPr lang="zh-CN" altLang="en-US" sz="1200" b="0" i="0" kern="1200" dirty="0" smtClean="0"/>
            <a:t>小时客服专线：</a:t>
          </a:r>
          <a:r>
            <a:rPr lang="en-US" altLang="zh-CN" sz="1200" b="0" i="0" kern="1200" dirty="0" smtClean="0"/>
            <a:t>18500218800</a:t>
          </a:r>
          <a:endParaRPr lang="en-US" altLang="zh-CN" sz="1200" b="0" i="0" kern="1200" dirty="0"/>
        </a:p>
        <a:p>
          <a:pPr marL="114300" lvl="1" indent="-114300" algn="l" defTabSz="533400">
            <a:lnSpc>
              <a:spcPct val="90000"/>
            </a:lnSpc>
            <a:spcBef>
              <a:spcPct val="0"/>
            </a:spcBef>
            <a:spcAft>
              <a:spcPct val="15000"/>
            </a:spcAft>
            <a:buChar char="••"/>
          </a:pPr>
          <a:r>
            <a:rPr lang="en-US" sz="1200" b="0" i="0" kern="1200" smtClean="0"/>
            <a:t>Email：sh@chinalawinfo.com</a:t>
          </a:r>
          <a:endParaRPr lang="en-US" sz="1200" b="0" i="0" kern="1200"/>
        </a:p>
        <a:p>
          <a:pPr marL="114300" lvl="1" indent="-114300" algn="l" defTabSz="533400">
            <a:lnSpc>
              <a:spcPct val="90000"/>
            </a:lnSpc>
            <a:spcBef>
              <a:spcPct val="0"/>
            </a:spcBef>
            <a:spcAft>
              <a:spcPct val="15000"/>
            </a:spcAft>
            <a:buChar char="••"/>
          </a:pPr>
          <a:r>
            <a:rPr lang="zh-CN" altLang="en-US" sz="1200" b="0" i="0" kern="1200" smtClean="0"/>
            <a:t>上海客服： （</a:t>
          </a:r>
          <a:r>
            <a:rPr lang="en-US" altLang="zh-CN" sz="1200" b="0" i="0" kern="1200" smtClean="0"/>
            <a:t>1846075607</a:t>
          </a:r>
          <a:r>
            <a:rPr lang="zh-CN" altLang="en-US" sz="1200" b="0" i="0" kern="1200" smtClean="0"/>
            <a:t>）</a:t>
          </a:r>
          <a:endParaRPr lang="zh-CN" altLang="en-US" sz="1200" b="0" i="0" kern="1200"/>
        </a:p>
      </dsp:txBody>
      <dsp:txXfrm>
        <a:off x="1189940" y="1438136"/>
        <a:ext cx="6749113" cy="879585"/>
      </dsp:txXfrm>
    </dsp:sp>
    <dsp:sp modelId="{B047B63D-D5E6-425C-BEE3-C705C9440CF9}">
      <dsp:nvSpPr>
        <dsp:cNvPr id="0" name=""/>
        <dsp:cNvSpPr/>
      </dsp:nvSpPr>
      <dsp:spPr>
        <a:xfrm flipH="1">
          <a:off x="0" y="1373515"/>
          <a:ext cx="1034036" cy="11727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上海地区</a:t>
          </a:r>
          <a:endParaRPr lang="zh-CN" altLang="en-US" sz="2600" kern="1200" dirty="0"/>
        </a:p>
      </dsp:txBody>
      <dsp:txXfrm>
        <a:off x="50477" y="1423992"/>
        <a:ext cx="933082" cy="1071827"/>
      </dsp:txXfrm>
    </dsp:sp>
    <dsp:sp modelId="{181337D5-C661-4E66-928F-64B49AF2C932}">
      <dsp:nvSpPr>
        <dsp:cNvPr id="0" name=""/>
        <dsp:cNvSpPr/>
      </dsp:nvSpPr>
      <dsp:spPr>
        <a:xfrm>
          <a:off x="1117924" y="2581598"/>
          <a:ext cx="7281082" cy="117278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b="0" i="0" kern="1200" smtClean="0"/>
            <a:t>地址：广州市机场路</a:t>
          </a:r>
          <a:r>
            <a:rPr lang="en-US" altLang="zh-CN" sz="1200" b="0" i="0" kern="1200" smtClean="0"/>
            <a:t>1718</a:t>
          </a:r>
          <a:r>
            <a:rPr lang="zh-CN" altLang="en-US" sz="1200" b="0" i="0" kern="1200" smtClean="0"/>
            <a:t>号悦成商务中心</a:t>
          </a:r>
          <a:r>
            <a:rPr lang="en-US" altLang="zh-CN" sz="1200" b="0" i="0" kern="1200" smtClean="0"/>
            <a:t>7A19</a:t>
          </a:r>
          <a:r>
            <a:rPr lang="zh-CN" altLang="en-US" sz="1200" b="0" i="0" kern="1200" smtClean="0"/>
            <a:t>室（</a:t>
          </a:r>
          <a:r>
            <a:rPr lang="en-US" altLang="zh-CN" sz="1200" b="0" i="0" kern="1200" smtClean="0"/>
            <a:t>510410</a:t>
          </a:r>
          <a:r>
            <a:rPr lang="zh-CN" altLang="en-US" sz="1200" b="0" i="0" kern="1200" smtClean="0"/>
            <a:t>）</a:t>
          </a:r>
          <a:endParaRPr lang="zh-CN" altLang="en-US" sz="1200" kern="1200"/>
        </a:p>
        <a:p>
          <a:pPr marL="114300" lvl="1" indent="-114300" algn="l" defTabSz="533400">
            <a:lnSpc>
              <a:spcPct val="90000"/>
            </a:lnSpc>
            <a:spcBef>
              <a:spcPct val="0"/>
            </a:spcBef>
            <a:spcAft>
              <a:spcPct val="15000"/>
            </a:spcAft>
            <a:buChar char="••"/>
          </a:pPr>
          <a:r>
            <a:rPr lang="zh-CN" altLang="en-US" sz="1200" b="0" i="0" kern="1200" smtClean="0"/>
            <a:t>咨询热线：</a:t>
          </a:r>
          <a:r>
            <a:rPr lang="en-US" altLang="zh-CN" sz="1200" b="0" i="0" kern="1200" smtClean="0"/>
            <a:t>020-86307800 24</a:t>
          </a:r>
          <a:r>
            <a:rPr lang="zh-CN" altLang="en-US" sz="1200" b="0" i="0" kern="1200" smtClean="0"/>
            <a:t>小时客服专线：</a:t>
          </a:r>
          <a:r>
            <a:rPr lang="en-US" altLang="zh-CN" sz="1200" b="0" i="0" kern="1200" smtClean="0"/>
            <a:t>18926109466</a:t>
          </a:r>
          <a:endParaRPr lang="en-US" altLang="zh-CN" sz="1200" b="0" i="0" kern="1200"/>
        </a:p>
        <a:p>
          <a:pPr marL="114300" lvl="1" indent="-114300" algn="l" defTabSz="533400">
            <a:lnSpc>
              <a:spcPct val="90000"/>
            </a:lnSpc>
            <a:spcBef>
              <a:spcPct val="0"/>
            </a:spcBef>
            <a:spcAft>
              <a:spcPct val="15000"/>
            </a:spcAft>
            <a:buChar char="••"/>
          </a:pPr>
          <a:r>
            <a:rPr lang="zh-CN" altLang="en-US" sz="1200" b="0" i="0" kern="1200" smtClean="0"/>
            <a:t>传真：</a:t>
          </a:r>
          <a:r>
            <a:rPr lang="en-US" altLang="zh-CN" sz="1200" b="0" i="0" kern="1200" smtClean="0"/>
            <a:t>020-86305266 </a:t>
          </a:r>
          <a:r>
            <a:rPr lang="en-US" sz="1200" b="0" i="0" kern="1200" smtClean="0"/>
            <a:t>Email：gd@chinalawinfo.com</a:t>
          </a:r>
          <a:endParaRPr lang="en-US" sz="1200" b="0" i="0" kern="1200"/>
        </a:p>
        <a:p>
          <a:pPr marL="114300" lvl="1" indent="-114300" algn="l" defTabSz="533400">
            <a:lnSpc>
              <a:spcPct val="90000"/>
            </a:lnSpc>
            <a:spcBef>
              <a:spcPct val="0"/>
            </a:spcBef>
            <a:spcAft>
              <a:spcPct val="15000"/>
            </a:spcAft>
            <a:buChar char="••"/>
          </a:pPr>
          <a:r>
            <a:rPr lang="zh-CN" altLang="en-US" sz="1200" b="0" i="0" kern="1200" smtClean="0"/>
            <a:t>广东客服： （</a:t>
          </a:r>
          <a:r>
            <a:rPr lang="en-US" altLang="zh-CN" sz="1200" b="0" i="0" kern="1200" smtClean="0"/>
            <a:t>2715483107</a:t>
          </a:r>
          <a:r>
            <a:rPr lang="zh-CN" altLang="en-US" sz="1200" b="0" i="0" kern="1200" smtClean="0"/>
            <a:t>）</a:t>
          </a:r>
          <a:endParaRPr lang="zh-CN" altLang="en-US" sz="1200" b="0" i="0" kern="1200"/>
        </a:p>
      </dsp:txBody>
      <dsp:txXfrm>
        <a:off x="1117924" y="2728196"/>
        <a:ext cx="6841289" cy="879585"/>
      </dsp:txXfrm>
    </dsp:sp>
    <dsp:sp modelId="{56CBB39A-F291-49E7-AB69-111C6BC79CDC}">
      <dsp:nvSpPr>
        <dsp:cNvPr id="0" name=""/>
        <dsp:cNvSpPr/>
      </dsp:nvSpPr>
      <dsp:spPr>
        <a:xfrm>
          <a:off x="0" y="2583052"/>
          <a:ext cx="982179" cy="11727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广东地区</a:t>
          </a:r>
          <a:endParaRPr lang="zh-CN" altLang="en-US" sz="2600" kern="1200" dirty="0"/>
        </a:p>
      </dsp:txBody>
      <dsp:txXfrm>
        <a:off x="47946" y="2630998"/>
        <a:ext cx="886287" cy="1076889"/>
      </dsp:txXfrm>
    </dsp:sp>
    <dsp:sp modelId="{DDA9A6A3-41F6-4769-AADB-98AF10E245CE}">
      <dsp:nvSpPr>
        <dsp:cNvPr id="0" name=""/>
        <dsp:cNvSpPr/>
      </dsp:nvSpPr>
      <dsp:spPr>
        <a:xfrm>
          <a:off x="1117924" y="3871657"/>
          <a:ext cx="7281082" cy="117278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zh-CN" altLang="en-US" sz="1200" b="0" i="0" kern="1200" dirty="0" smtClean="0"/>
            <a:t>地 址 ：天津市河西区南京路</a:t>
          </a:r>
          <a:r>
            <a:rPr lang="en-US" altLang="zh-CN" sz="1200" b="0" i="0" kern="1200" dirty="0" smtClean="0"/>
            <a:t>10</a:t>
          </a:r>
          <a:r>
            <a:rPr lang="zh-CN" altLang="en-US" sz="1200" b="0" i="0" kern="1200" dirty="0" smtClean="0"/>
            <a:t>号丝绸大厦</a:t>
          </a:r>
          <a:r>
            <a:rPr lang="en-US" altLang="zh-CN" sz="1200" b="0" i="0" kern="1200" dirty="0" smtClean="0"/>
            <a:t>612</a:t>
          </a:r>
          <a:r>
            <a:rPr lang="zh-CN" altLang="en-US" sz="1200" b="0" i="0" kern="1200" dirty="0" smtClean="0"/>
            <a:t>室（</a:t>
          </a:r>
          <a:r>
            <a:rPr lang="en-US" altLang="zh-CN" sz="1200" b="0" i="0" kern="1200" dirty="0" smtClean="0"/>
            <a:t>300042</a:t>
          </a:r>
          <a:r>
            <a:rPr lang="zh-CN" altLang="en-US" sz="1200" b="0" i="0" kern="1200" dirty="0" smtClean="0"/>
            <a:t>）</a:t>
          </a:r>
          <a:endParaRPr lang="zh-CN" altLang="en-US" sz="1200" kern="1200" dirty="0"/>
        </a:p>
        <a:p>
          <a:pPr marL="114300" lvl="1" indent="-114300" algn="l" defTabSz="533400">
            <a:lnSpc>
              <a:spcPct val="90000"/>
            </a:lnSpc>
            <a:spcBef>
              <a:spcPct val="0"/>
            </a:spcBef>
            <a:spcAft>
              <a:spcPct val="15000"/>
            </a:spcAft>
            <a:buChar char="••"/>
          </a:pPr>
          <a:r>
            <a:rPr lang="zh-CN" altLang="en-US" sz="1200" b="0" i="0" kern="1200" smtClean="0"/>
            <a:t>咨询热线 ：</a:t>
          </a:r>
          <a:r>
            <a:rPr lang="en-US" altLang="zh-CN" sz="1200" b="0" i="0" kern="1200" smtClean="0"/>
            <a:t>022-58197110 24</a:t>
          </a:r>
          <a:r>
            <a:rPr lang="zh-CN" altLang="en-US" sz="1200" b="0" i="0" kern="1200" smtClean="0"/>
            <a:t>小时客服专线：</a:t>
          </a:r>
          <a:r>
            <a:rPr lang="en-US" altLang="zh-CN" sz="1200" b="0" i="0" kern="1200" smtClean="0"/>
            <a:t>13389937662</a:t>
          </a:r>
          <a:endParaRPr lang="en-US" altLang="zh-CN" sz="1200" b="0" i="0" kern="1200"/>
        </a:p>
        <a:p>
          <a:pPr marL="114300" lvl="1" indent="-114300" algn="l" defTabSz="533400">
            <a:lnSpc>
              <a:spcPct val="90000"/>
            </a:lnSpc>
            <a:spcBef>
              <a:spcPct val="0"/>
            </a:spcBef>
            <a:spcAft>
              <a:spcPct val="15000"/>
            </a:spcAft>
            <a:buChar char="••"/>
          </a:pPr>
          <a:r>
            <a:rPr lang="en-US" sz="1200" b="0" i="0" kern="1200" smtClean="0"/>
            <a:t>Email：tj@chinalawinfo.com</a:t>
          </a:r>
          <a:endParaRPr lang="en-US" sz="1200" b="0" i="0" kern="1200"/>
        </a:p>
        <a:p>
          <a:pPr marL="114300" lvl="1" indent="-114300" algn="l" defTabSz="533400">
            <a:lnSpc>
              <a:spcPct val="90000"/>
            </a:lnSpc>
            <a:spcBef>
              <a:spcPct val="0"/>
            </a:spcBef>
            <a:spcAft>
              <a:spcPct val="15000"/>
            </a:spcAft>
            <a:buChar char="••"/>
          </a:pPr>
          <a:r>
            <a:rPr lang="zh-CN" altLang="en-US" sz="1200" b="0" i="0" kern="1200" dirty="0" smtClean="0"/>
            <a:t>天津客服： （</a:t>
          </a:r>
          <a:r>
            <a:rPr lang="en-US" altLang="zh-CN" sz="1200" b="0" i="0" kern="1200" dirty="0" smtClean="0"/>
            <a:t>467324875</a:t>
          </a:r>
          <a:r>
            <a:rPr lang="zh-CN" altLang="en-US" sz="1200" b="0" i="0" kern="1200" dirty="0" smtClean="0"/>
            <a:t>）</a:t>
          </a:r>
          <a:endParaRPr lang="zh-CN" altLang="en-US" sz="1200" b="0" i="0" kern="1200" dirty="0"/>
        </a:p>
      </dsp:txBody>
      <dsp:txXfrm>
        <a:off x="1117924" y="4018255"/>
        <a:ext cx="6841289" cy="879585"/>
      </dsp:txXfrm>
    </dsp:sp>
    <dsp:sp modelId="{63EAEE3E-E2B0-4BB9-B9A6-2FBF2BFD458C}">
      <dsp:nvSpPr>
        <dsp:cNvPr id="0" name=""/>
        <dsp:cNvSpPr/>
      </dsp:nvSpPr>
      <dsp:spPr>
        <a:xfrm>
          <a:off x="0" y="3873136"/>
          <a:ext cx="982179" cy="11727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天津地区</a:t>
          </a:r>
          <a:endParaRPr lang="zh-CN" altLang="en-US" sz="2600" kern="1200" dirty="0"/>
        </a:p>
      </dsp:txBody>
      <dsp:txXfrm>
        <a:off x="47946" y="3921082"/>
        <a:ext cx="886287" cy="1076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48A9B-4E05-45F5-93AB-32D390EA9EA7}">
      <dsp:nvSpPr>
        <dsp:cNvPr id="0" name=""/>
        <dsp:cNvSpPr/>
      </dsp:nvSpPr>
      <dsp:spPr>
        <a:xfrm>
          <a:off x="1117924" y="102037"/>
          <a:ext cx="7002303" cy="15768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zh-CN" altLang="en-US" sz="1500" b="0" i="0" kern="1200" dirty="0" smtClean="0"/>
            <a:t>地址：南京市玄武区珠江路</a:t>
          </a:r>
          <a:r>
            <a:rPr lang="en-US" altLang="zh-CN" sz="1500" b="0" i="0" kern="1200" dirty="0" smtClean="0"/>
            <a:t>88</a:t>
          </a:r>
          <a:r>
            <a:rPr lang="zh-CN" altLang="en-US" sz="1500" b="0" i="0" kern="1200" dirty="0" smtClean="0"/>
            <a:t>号新世界中心</a:t>
          </a:r>
          <a:r>
            <a:rPr lang="en-US" altLang="zh-CN" sz="1500" b="0" i="0" kern="1200" dirty="0" smtClean="0"/>
            <a:t>A</a:t>
          </a:r>
          <a:r>
            <a:rPr lang="zh-CN" altLang="en-US" sz="1500" b="0" i="0" kern="1200" dirty="0" smtClean="0"/>
            <a:t>座</a:t>
          </a:r>
          <a:r>
            <a:rPr lang="en-US" altLang="zh-CN" sz="1500" b="0" i="0" kern="1200" dirty="0" smtClean="0"/>
            <a:t>42</a:t>
          </a:r>
          <a:r>
            <a:rPr lang="zh-CN" altLang="en-US" sz="1500" b="0" i="0" kern="1200" dirty="0" smtClean="0"/>
            <a:t>层</a:t>
          </a:r>
          <a:r>
            <a:rPr lang="en-US" altLang="zh-CN" sz="1500" b="0" i="0" kern="1200" dirty="0" smtClean="0"/>
            <a:t>4231</a:t>
          </a:r>
          <a:r>
            <a:rPr lang="zh-CN" altLang="en-US" sz="1500" b="0" i="0" kern="1200" dirty="0" smtClean="0"/>
            <a:t>室</a:t>
          </a:r>
          <a:endParaRPr lang="zh-CN" altLang="en-US" sz="1500" kern="1200" dirty="0"/>
        </a:p>
        <a:p>
          <a:pPr marL="114300" lvl="1" indent="-114300" algn="l" defTabSz="666750">
            <a:lnSpc>
              <a:spcPct val="90000"/>
            </a:lnSpc>
            <a:spcBef>
              <a:spcPct val="0"/>
            </a:spcBef>
            <a:spcAft>
              <a:spcPct val="15000"/>
            </a:spcAft>
            <a:buChar char="••"/>
          </a:pPr>
          <a:r>
            <a:rPr lang="zh-CN" altLang="en-US" sz="1500" b="0" i="0" kern="1200" dirty="0" smtClean="0"/>
            <a:t>固话：</a:t>
          </a:r>
          <a:r>
            <a:rPr lang="en-US" altLang="zh-CN" sz="1500" b="0" i="0" kern="1200" dirty="0" smtClean="0"/>
            <a:t>025-58057108   24</a:t>
          </a:r>
          <a:r>
            <a:rPr lang="zh-CN" altLang="en-US" sz="1500" b="0" i="0" kern="1200" dirty="0" smtClean="0"/>
            <a:t>小时客服手机：</a:t>
          </a:r>
          <a:r>
            <a:rPr lang="en-US" altLang="zh-CN" sz="1500" b="0" i="0" kern="1200" dirty="0" smtClean="0"/>
            <a:t>13390798368</a:t>
          </a:r>
          <a:endParaRPr lang="en-US" altLang="zh-CN" sz="1500" b="0" i="0" kern="1200" dirty="0"/>
        </a:p>
        <a:p>
          <a:pPr marL="114300" lvl="1" indent="-114300" algn="l" defTabSz="666750">
            <a:lnSpc>
              <a:spcPct val="90000"/>
            </a:lnSpc>
            <a:spcBef>
              <a:spcPct val="0"/>
            </a:spcBef>
            <a:spcAft>
              <a:spcPct val="15000"/>
            </a:spcAft>
            <a:buChar char="••"/>
          </a:pPr>
          <a:r>
            <a:rPr lang="zh-CN" altLang="en-US" sz="1500" b="0" i="0" kern="1200" dirty="0" smtClean="0"/>
            <a:t>邮编：</a:t>
          </a:r>
          <a:r>
            <a:rPr lang="en-US" altLang="zh-CN" sz="1500" b="0" i="0" kern="1200" dirty="0" smtClean="0"/>
            <a:t>210008</a:t>
          </a:r>
          <a:endParaRPr lang="en-US" altLang="zh-CN" sz="1500" b="0" i="0" kern="1200" dirty="0"/>
        </a:p>
        <a:p>
          <a:pPr marL="114300" lvl="1" indent="-114300" algn="l" defTabSz="666750">
            <a:lnSpc>
              <a:spcPct val="90000"/>
            </a:lnSpc>
            <a:spcBef>
              <a:spcPct val="0"/>
            </a:spcBef>
            <a:spcAft>
              <a:spcPct val="15000"/>
            </a:spcAft>
            <a:buChar char="••"/>
          </a:pPr>
          <a:r>
            <a:rPr lang="zh-CN" altLang="en-US" sz="1500" b="0" i="0" kern="1200" dirty="0" smtClean="0"/>
            <a:t>邮箱：</a:t>
          </a:r>
          <a:r>
            <a:rPr lang="en-US" sz="1500" b="0" i="0" kern="1200" dirty="0" smtClean="0"/>
            <a:t>js@chinalawinfo.com</a:t>
          </a:r>
          <a:endParaRPr lang="en-US" sz="1500" b="0" i="0" kern="1200" dirty="0"/>
        </a:p>
      </dsp:txBody>
      <dsp:txXfrm>
        <a:off x="1117924" y="299143"/>
        <a:ext cx="6410985" cy="1182637"/>
      </dsp:txXfrm>
    </dsp:sp>
    <dsp:sp modelId="{307141FC-2523-4CAA-9F70-4FC98D082D18}">
      <dsp:nvSpPr>
        <dsp:cNvPr id="0" name=""/>
        <dsp:cNvSpPr/>
      </dsp:nvSpPr>
      <dsp:spPr>
        <a:xfrm>
          <a:off x="0" y="19552"/>
          <a:ext cx="982179" cy="1576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江苏地区</a:t>
          </a:r>
          <a:endParaRPr lang="zh-CN" altLang="en-US" sz="2600" kern="1200" dirty="0"/>
        </a:p>
      </dsp:txBody>
      <dsp:txXfrm>
        <a:off x="47946" y="67498"/>
        <a:ext cx="886287" cy="1480957"/>
      </dsp:txXfrm>
    </dsp:sp>
    <dsp:sp modelId="{C7C670D1-9BA9-430B-87DF-1297D023D73E}">
      <dsp:nvSpPr>
        <dsp:cNvPr id="0" name=""/>
        <dsp:cNvSpPr/>
      </dsp:nvSpPr>
      <dsp:spPr>
        <a:xfrm>
          <a:off x="1189940" y="1734534"/>
          <a:ext cx="7188906" cy="15768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o-KR" altLang="en-US" sz="1500" b="0" i="0" kern="1200" smtClean="0"/>
            <a:t>地 址（한국사무소</a:t>
          </a:r>
          <a:r>
            <a:rPr lang="en-US" altLang="ko-KR" sz="1500" b="0" i="0" kern="1200" smtClean="0"/>
            <a:t>) </a:t>
          </a:r>
          <a:r>
            <a:rPr lang="ko-KR" altLang="en-US" sz="1500" b="0" i="0" kern="1200" smtClean="0"/>
            <a:t>：서울시 강동구 천호동 산경빌딩 </a:t>
          </a:r>
          <a:r>
            <a:rPr lang="en-US" altLang="ko-KR" sz="1500" b="0" i="0" kern="1200" smtClean="0"/>
            <a:t>B</a:t>
          </a:r>
          <a:r>
            <a:rPr lang="ko-KR" altLang="en-US" sz="1500" b="0" i="0" kern="1200" smtClean="0"/>
            <a:t>동 </a:t>
          </a:r>
          <a:r>
            <a:rPr lang="en-US" altLang="ko-KR" sz="1500" b="0" i="0" kern="1200" smtClean="0"/>
            <a:t>503</a:t>
          </a:r>
          <a:r>
            <a:rPr lang="ko-KR" altLang="en-US" sz="1500" b="0" i="0" kern="1200" smtClean="0"/>
            <a:t>호</a:t>
          </a:r>
          <a:endParaRPr lang="zh-CN" altLang="en-US" sz="1500" kern="1200"/>
        </a:p>
        <a:p>
          <a:pPr marL="114300" lvl="1" indent="-114300" algn="l" defTabSz="666750">
            <a:lnSpc>
              <a:spcPct val="90000"/>
            </a:lnSpc>
            <a:spcBef>
              <a:spcPct val="0"/>
            </a:spcBef>
            <a:spcAft>
              <a:spcPct val="15000"/>
            </a:spcAft>
            <a:buChar char="••"/>
          </a:pPr>
          <a:r>
            <a:rPr lang="ko-KR" altLang="en-US" sz="1500" b="0" i="0" kern="1200" dirty="0" smtClean="0"/>
            <a:t>咨询热线</a:t>
          </a:r>
          <a:r>
            <a:rPr lang="en-US" altLang="ko-KR" sz="1500" b="0" i="0" kern="1200" dirty="0" smtClean="0"/>
            <a:t>(</a:t>
          </a:r>
          <a:r>
            <a:rPr lang="ko-KR" altLang="en-US" sz="1500" b="0" i="0" kern="1200" dirty="0" smtClean="0"/>
            <a:t>전화</a:t>
          </a:r>
          <a:r>
            <a:rPr lang="en-US" altLang="ko-KR" sz="1500" b="0" i="0" kern="1200" dirty="0" smtClean="0"/>
            <a:t>) </a:t>
          </a:r>
          <a:r>
            <a:rPr lang="ko-KR" altLang="en-US" sz="1500" b="0" i="0" kern="1200" dirty="0" smtClean="0"/>
            <a:t>：</a:t>
          </a:r>
          <a:r>
            <a:rPr lang="en-US" altLang="ko-KR" sz="1500" b="0" i="0" kern="1200" dirty="0" smtClean="0"/>
            <a:t>070-7571-7526 010-8705-6388</a:t>
          </a:r>
          <a:endParaRPr lang="en-US" altLang="ko-KR" sz="1500" b="0" i="0" kern="1200" dirty="0"/>
        </a:p>
        <a:p>
          <a:pPr marL="114300" lvl="1" indent="-114300" algn="l" defTabSz="666750">
            <a:lnSpc>
              <a:spcPct val="90000"/>
            </a:lnSpc>
            <a:spcBef>
              <a:spcPct val="0"/>
            </a:spcBef>
            <a:spcAft>
              <a:spcPct val="15000"/>
            </a:spcAft>
            <a:buChar char="••"/>
          </a:pPr>
          <a:r>
            <a:rPr lang="zh-CN" altLang="en-US" sz="1500" b="0" i="0" kern="1200" smtClean="0"/>
            <a:t>联系人：太老师 </a:t>
          </a:r>
          <a:r>
            <a:rPr lang="en-US" altLang="zh-CN" sz="1500" b="0" i="0" kern="1200" smtClean="0"/>
            <a:t>Email(</a:t>
          </a:r>
          <a:r>
            <a:rPr lang="zh-CN" altLang="en-US" sz="1500" b="0" i="0" kern="1200" smtClean="0"/>
            <a:t>메일</a:t>
          </a:r>
          <a:r>
            <a:rPr lang="en-US" altLang="zh-CN" sz="1500" b="0" i="0" kern="1200" smtClean="0"/>
            <a:t>)</a:t>
          </a:r>
          <a:r>
            <a:rPr lang="zh-CN" altLang="en-US" sz="1500" b="0" i="0" kern="1200" smtClean="0"/>
            <a:t>：</a:t>
          </a:r>
          <a:r>
            <a:rPr lang="en-US" altLang="zh-CN" sz="1500" b="0" i="0" kern="1200" smtClean="0"/>
            <a:t>tp3565@hotmail.com</a:t>
          </a:r>
          <a:endParaRPr lang="en-US" altLang="zh-CN" sz="1500" b="0" i="0" kern="1200"/>
        </a:p>
      </dsp:txBody>
      <dsp:txXfrm>
        <a:off x="1189940" y="1931640"/>
        <a:ext cx="6597588" cy="1182637"/>
      </dsp:txXfrm>
    </dsp:sp>
    <dsp:sp modelId="{B047B63D-D5E6-425C-BEE3-C705C9440CF9}">
      <dsp:nvSpPr>
        <dsp:cNvPr id="0" name=""/>
        <dsp:cNvSpPr/>
      </dsp:nvSpPr>
      <dsp:spPr>
        <a:xfrm flipH="1">
          <a:off x="0" y="1844756"/>
          <a:ext cx="1034036" cy="1576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韩国</a:t>
          </a:r>
          <a:endParaRPr lang="zh-CN" altLang="en-US" sz="2600" kern="1200" dirty="0"/>
        </a:p>
      </dsp:txBody>
      <dsp:txXfrm>
        <a:off x="50477" y="1895233"/>
        <a:ext cx="933082" cy="1475895"/>
      </dsp:txXfrm>
    </dsp:sp>
    <dsp:sp modelId="{181337D5-C661-4E66-928F-64B49AF2C932}">
      <dsp:nvSpPr>
        <dsp:cNvPr id="0" name=""/>
        <dsp:cNvSpPr/>
      </dsp:nvSpPr>
      <dsp:spPr>
        <a:xfrm>
          <a:off x="1117924" y="3469068"/>
          <a:ext cx="7281082" cy="15768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smtClean="0"/>
            <a:t>Tel: +86 (10) 8268-9699 or +86 (10) 8266-8266 ext. 153</a:t>
          </a:r>
          <a:endParaRPr lang="zh-CN" altLang="en-US" sz="1500" kern="1200" dirty="0"/>
        </a:p>
        <a:p>
          <a:pPr marL="114300" lvl="1" indent="-114300" algn="l" defTabSz="666750">
            <a:lnSpc>
              <a:spcPct val="90000"/>
            </a:lnSpc>
            <a:spcBef>
              <a:spcPct val="0"/>
            </a:spcBef>
            <a:spcAft>
              <a:spcPct val="15000"/>
            </a:spcAft>
            <a:buChar char="••"/>
          </a:pPr>
          <a:r>
            <a:rPr lang="en-US" sz="1500" b="0" i="0" kern="1200" smtClean="0"/>
            <a:t>Mobile: +86 133-1157-0712</a:t>
          </a:r>
          <a:endParaRPr lang="en-US" sz="1500" b="0" i="0" kern="1200"/>
        </a:p>
        <a:p>
          <a:pPr marL="114300" lvl="1" indent="-114300" algn="l" defTabSz="666750">
            <a:lnSpc>
              <a:spcPct val="90000"/>
            </a:lnSpc>
            <a:spcBef>
              <a:spcPct val="0"/>
            </a:spcBef>
            <a:spcAft>
              <a:spcPct val="15000"/>
            </a:spcAft>
            <a:buChar char="••"/>
          </a:pPr>
          <a:r>
            <a:rPr lang="en-US" sz="1500" b="0" i="0" kern="1200" smtClean="0"/>
            <a:t>Fax: +86 (10) 8266-8268</a:t>
          </a:r>
          <a:endParaRPr lang="en-US" sz="1500" b="0" i="0" kern="1200"/>
        </a:p>
        <a:p>
          <a:pPr marL="114300" lvl="1" indent="-114300" algn="l" defTabSz="666750">
            <a:lnSpc>
              <a:spcPct val="90000"/>
            </a:lnSpc>
            <a:spcBef>
              <a:spcPct val="0"/>
            </a:spcBef>
            <a:spcAft>
              <a:spcPct val="15000"/>
            </a:spcAft>
            <a:buChar char="••"/>
          </a:pPr>
          <a:r>
            <a:rPr lang="en-US" sz="1500" b="0" i="0" kern="1200" smtClean="0"/>
            <a:t>E-mail: database@chinalawinfo.com</a:t>
          </a:r>
          <a:endParaRPr lang="en-US" sz="1500" b="0" i="0" kern="1200"/>
        </a:p>
      </dsp:txBody>
      <dsp:txXfrm>
        <a:off x="1117924" y="3666174"/>
        <a:ext cx="6689764" cy="1182637"/>
      </dsp:txXfrm>
    </dsp:sp>
    <dsp:sp modelId="{56CBB39A-F291-49E7-AB69-111C6BC79CDC}">
      <dsp:nvSpPr>
        <dsp:cNvPr id="0" name=""/>
        <dsp:cNvSpPr/>
      </dsp:nvSpPr>
      <dsp:spPr>
        <a:xfrm>
          <a:off x="0" y="3469068"/>
          <a:ext cx="982179" cy="1576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海外</a:t>
          </a:r>
          <a:endParaRPr lang="zh-CN" altLang="en-US" sz="2600" kern="1200" dirty="0"/>
        </a:p>
      </dsp:txBody>
      <dsp:txXfrm>
        <a:off x="47946" y="3517014"/>
        <a:ext cx="886287" cy="148095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B052B-8BE4-40CE-97C3-8715384420FD}" type="datetimeFigureOut">
              <a:rPr lang="zh-CN" altLang="en-US" smtClean="0"/>
              <a:pPr/>
              <a:t>2015/3/4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93806-EF0F-46AD-AE68-6617653E53F8}" type="slidenum">
              <a:rPr lang="zh-CN" altLang="en-US" smtClean="0"/>
              <a:pPr/>
              <a:t>‹#›</a:t>
            </a:fld>
            <a:endParaRPr lang="zh-CN" altLang="en-US"/>
          </a:p>
        </p:txBody>
      </p:sp>
    </p:spTree>
    <p:extLst>
      <p:ext uri="{BB962C8B-B14F-4D97-AF65-F5344CB8AC3E}">
        <p14:creationId xmlns:p14="http://schemas.microsoft.com/office/powerpoint/2010/main" val="36018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8E11331-E304-4F27-B000-45D6A3BD66C3}" type="slidenum">
              <a:rPr lang="en-US" altLang="zh-CN" smtClean="0">
                <a:ea typeface="宋体" charset="-122"/>
              </a:rPr>
              <a:pPr/>
              <a:t>1</a:t>
            </a:fld>
            <a:endParaRPr lang="en-US" altLang="zh-CN" smtClean="0">
              <a:ea typeface="宋体" charset="-122"/>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117311A-9D14-4D79-BFA1-1A1F15AA55E1}" type="slidenum">
              <a:rPr lang="en-US" altLang="zh-CN" smtClean="0">
                <a:ea typeface="宋体" charset="-122"/>
              </a:rPr>
              <a:pPr/>
              <a:t>15</a:t>
            </a:fld>
            <a:endParaRPr lang="en-US" altLang="zh-CN" smtClean="0">
              <a:ea typeface="宋体" charset="-122"/>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117311A-9D14-4D79-BFA1-1A1F15AA55E1}" type="slidenum">
              <a:rPr lang="en-US" altLang="zh-CN" smtClean="0">
                <a:ea typeface="宋体" charset="-122"/>
              </a:rPr>
              <a:pPr/>
              <a:t>16</a:t>
            </a:fld>
            <a:endParaRPr lang="en-US" altLang="zh-CN" smtClean="0">
              <a:ea typeface="宋体" charset="-122"/>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19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E32A69-3E86-40C5-9F99-DDE52F6026ED}" type="slidenum">
              <a:rPr lang="en-US" altLang="zh-CN" smtClean="0">
                <a:ea typeface="宋体" charset="-122"/>
              </a:rPr>
              <a:pPr/>
              <a:t>2</a:t>
            </a:fld>
            <a:endParaRPr lang="en-US" altLang="zh-CN" smtClean="0">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29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E32A69-3E86-40C5-9F99-DDE52F6026ED}" type="slidenum">
              <a:rPr lang="en-US" altLang="zh-CN" smtClean="0">
                <a:ea typeface="宋体" charset="-122"/>
              </a:rPr>
              <a:pPr/>
              <a:t>3</a:t>
            </a:fld>
            <a:endParaRPr lang="en-US" altLang="zh-CN" dirty="0" smtClean="0">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39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49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59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62</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68</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69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E32A69-3E86-40C5-9F99-DDE52F6026ED}" type="slidenum">
              <a:rPr lang="en-US" altLang="zh-CN" smtClean="0">
                <a:ea typeface="宋体" charset="-122"/>
              </a:rPr>
              <a:pPr/>
              <a:t>72</a:t>
            </a:fld>
            <a:endParaRPr lang="en-US" altLang="zh-CN" dirty="0" smtClean="0">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73</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74</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75</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76</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77</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E32A69-3E86-40C5-9F99-DDE52F6026ED}" type="slidenum">
              <a:rPr lang="en-US" altLang="zh-CN" smtClean="0">
                <a:ea typeface="宋体" charset="-122"/>
              </a:rPr>
              <a:pPr/>
              <a:t>78</a:t>
            </a:fld>
            <a:endParaRPr lang="en-US" altLang="zh-CN" dirty="0" smtClean="0">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79</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solidFill>
                  <a:prstClr val="black"/>
                </a:solidFill>
              </a:rPr>
              <a:pPr/>
              <a:t>8</a:t>
            </a:fld>
            <a:endParaRPr lang="en-US" altLang="zh-CN"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80</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B88FCF-13EB-482B-8A56-69942DBCEB01}" type="slidenum">
              <a:rPr lang="en-US" altLang="zh-CN" smtClean="0">
                <a:ea typeface="宋体" charset="-122"/>
              </a:rPr>
              <a:pPr/>
              <a:t>81</a:t>
            </a:fld>
            <a:endParaRPr lang="en-US" altLang="zh-CN" smtClean="0">
              <a:ea typeface="宋体" charset="-122"/>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C95687D-7C69-4455-96B1-AC0C814C13A0}" type="slidenum">
              <a:rPr lang="en-US" altLang="zh-CN" smtClean="0">
                <a:ea typeface="宋体" charset="-122"/>
              </a:rPr>
              <a:pPr/>
              <a:t>82</a:t>
            </a:fld>
            <a:endParaRPr lang="en-US" altLang="zh-CN" smtClean="0">
              <a:ea typeface="宋体" charset="-122"/>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E32A69-3E86-40C5-9F99-DDE52F6026ED}" type="slidenum">
              <a:rPr lang="en-US" altLang="zh-CN" smtClean="0">
                <a:ea typeface="宋体" charset="-122"/>
              </a:rPr>
              <a:pPr/>
              <a:t>9</a:t>
            </a:fld>
            <a:endParaRPr lang="en-US" altLang="zh-CN" dirty="0" smtClean="0">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BBB340-9759-48A8-844D-D865E990AD3E}" type="datetimeFigureOut">
              <a:rPr lang="zh-CN" altLang="en-US" smtClean="0"/>
              <a:pPr/>
              <a:t>2015/3/4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0F8BF-C317-426F-B564-DE66A47A026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BB340-9759-48A8-844D-D865E990AD3E}" type="datetimeFigureOut">
              <a:rPr lang="zh-CN" altLang="en-US" smtClean="0"/>
              <a:pPr/>
              <a:t>2015/3/4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0F8BF-C317-426F-B564-DE66A47A026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5.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9.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1.pn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subTitle" idx="1"/>
          </p:nvPr>
        </p:nvSpPr>
        <p:spPr>
          <a:xfrm>
            <a:off x="1143000" y="3717032"/>
            <a:ext cx="6400800" cy="2455168"/>
          </a:xfrm>
        </p:spPr>
        <p:txBody>
          <a:bodyPr>
            <a:normAutofit fontScale="92500" lnSpcReduction="20000"/>
          </a:bodyPr>
          <a:lstStyle/>
          <a:p>
            <a:pPr eaLnBrk="1" hangingPunct="1">
              <a:lnSpc>
                <a:spcPct val="80000"/>
              </a:lnSpc>
            </a:pPr>
            <a:endParaRPr lang="en-US" altLang="zh-CN" sz="2000" b="1" dirty="0" smtClean="0">
              <a:latin typeface="楷体" pitchFamily="49" charset="-122"/>
              <a:ea typeface="楷体" pitchFamily="49" charset="-122"/>
            </a:endParaRPr>
          </a:p>
          <a:p>
            <a:pPr eaLnBrk="1" hangingPunct="1">
              <a:lnSpc>
                <a:spcPct val="80000"/>
              </a:lnSpc>
            </a:pPr>
            <a:endParaRPr lang="en-US" altLang="zh-CN" sz="2400" b="1" dirty="0" smtClean="0">
              <a:latin typeface="楷体" pitchFamily="49" charset="-122"/>
              <a:ea typeface="楷体" pitchFamily="49" charset="-122"/>
            </a:endParaRPr>
          </a:p>
          <a:p>
            <a:pPr eaLnBrk="1" hangingPunct="1">
              <a:lnSpc>
                <a:spcPct val="80000"/>
              </a:lnSpc>
            </a:pPr>
            <a:r>
              <a:rPr lang="zh-CN" altLang="en-US" sz="2400" b="1" dirty="0" smtClean="0">
                <a:latin typeface="楷体" pitchFamily="49" charset="-122"/>
                <a:ea typeface="楷体" pitchFamily="49" charset="-122"/>
              </a:rPr>
              <a:t>北京北大英华科技有限公司</a:t>
            </a:r>
            <a:endParaRPr lang="en-US" altLang="zh-CN" sz="2400" b="1" dirty="0" smtClean="0">
              <a:latin typeface="楷体" pitchFamily="49" charset="-122"/>
              <a:ea typeface="楷体" pitchFamily="49" charset="-122"/>
            </a:endParaRPr>
          </a:p>
          <a:p>
            <a:pPr eaLnBrk="1" hangingPunct="1">
              <a:lnSpc>
                <a:spcPct val="80000"/>
              </a:lnSpc>
            </a:pPr>
            <a:endParaRPr lang="en-US" altLang="zh-CN" sz="2400" b="1" dirty="0" smtClean="0">
              <a:latin typeface="楷体" pitchFamily="49" charset="-122"/>
              <a:ea typeface="楷体" pitchFamily="49" charset="-122"/>
            </a:endParaRPr>
          </a:p>
          <a:p>
            <a:pPr eaLnBrk="1" hangingPunct="1">
              <a:lnSpc>
                <a:spcPct val="80000"/>
              </a:lnSpc>
            </a:pPr>
            <a:r>
              <a:rPr lang="zh-CN" altLang="en-US" sz="2400" b="1" dirty="0" smtClean="0">
                <a:latin typeface="楷体" pitchFamily="49" charset="-122"/>
                <a:ea typeface="楷体" pitchFamily="49" charset="-122"/>
              </a:rPr>
              <a:t>市场部</a:t>
            </a:r>
            <a:endParaRPr lang="zh-CN" altLang="en-US" sz="2000" b="1" dirty="0" smtClean="0">
              <a:latin typeface="楷体" pitchFamily="49" charset="-122"/>
              <a:ea typeface="楷体" pitchFamily="49" charset="-122"/>
            </a:endParaRPr>
          </a:p>
          <a:p>
            <a:pPr eaLnBrk="1" hangingPunct="1">
              <a:lnSpc>
                <a:spcPct val="80000"/>
              </a:lnSpc>
            </a:pPr>
            <a:endParaRPr lang="en-US" altLang="zh-CN" sz="2000" b="1" dirty="0" smtClean="0">
              <a:latin typeface="楷体" pitchFamily="49" charset="-122"/>
              <a:ea typeface="楷体" pitchFamily="49" charset="-122"/>
            </a:endParaRPr>
          </a:p>
          <a:p>
            <a:pPr eaLnBrk="1" hangingPunct="1">
              <a:lnSpc>
                <a:spcPct val="80000"/>
              </a:lnSpc>
            </a:pPr>
            <a:r>
              <a:rPr lang="zh-CN" altLang="en-US" sz="2000" b="1" dirty="0">
                <a:latin typeface="楷体" pitchFamily="49" charset="-122"/>
                <a:ea typeface="楷体" pitchFamily="49" charset="-122"/>
              </a:rPr>
              <a:t>王雪</a:t>
            </a:r>
            <a:endParaRPr lang="en-US" altLang="zh-CN" sz="2000" b="1" dirty="0" smtClean="0">
              <a:latin typeface="楷体" pitchFamily="49" charset="-122"/>
              <a:ea typeface="楷体" pitchFamily="49" charset="-122"/>
            </a:endParaRPr>
          </a:p>
          <a:p>
            <a:pPr eaLnBrk="1" hangingPunct="1">
              <a:lnSpc>
                <a:spcPct val="80000"/>
              </a:lnSpc>
            </a:pPr>
            <a:endParaRPr lang="en-US" altLang="zh-CN" sz="2000" b="1" dirty="0" smtClean="0">
              <a:latin typeface="楷体" pitchFamily="49" charset="-122"/>
              <a:ea typeface="楷体" pitchFamily="49" charset="-122"/>
            </a:endParaRPr>
          </a:p>
          <a:p>
            <a:pPr eaLnBrk="1" hangingPunct="1">
              <a:lnSpc>
                <a:spcPct val="80000"/>
              </a:lnSpc>
            </a:pPr>
            <a:r>
              <a:rPr lang="en-US" altLang="zh-CN" sz="2000" b="1" dirty="0" smtClean="0">
                <a:latin typeface="楷体" pitchFamily="49" charset="-122"/>
                <a:ea typeface="楷体" pitchFamily="49" charset="-122"/>
              </a:rPr>
              <a:t>2015</a:t>
            </a:r>
            <a:r>
              <a:rPr lang="zh-CN" altLang="en-US" sz="2000" b="1" dirty="0" smtClean="0">
                <a:latin typeface="楷体" pitchFamily="49" charset="-122"/>
                <a:ea typeface="楷体" pitchFamily="49" charset="-122"/>
              </a:rPr>
              <a:t>年</a:t>
            </a:r>
            <a:r>
              <a:rPr lang="en-US" altLang="zh-CN" sz="2000" b="1" dirty="0" smtClean="0">
                <a:latin typeface="楷体" pitchFamily="49" charset="-122"/>
                <a:ea typeface="楷体" pitchFamily="49" charset="-122"/>
              </a:rPr>
              <a:t>3</a:t>
            </a:r>
            <a:r>
              <a:rPr lang="zh-CN" altLang="en-US" sz="2000" b="1" dirty="0" smtClean="0">
                <a:latin typeface="楷体" pitchFamily="49" charset="-122"/>
                <a:ea typeface="楷体" pitchFamily="49" charset="-122"/>
              </a:rPr>
              <a:t>月</a:t>
            </a:r>
            <a:r>
              <a:rPr lang="en-US" altLang="zh-CN" sz="2000" b="1" dirty="0" smtClean="0">
                <a:latin typeface="楷体" pitchFamily="49" charset="-122"/>
                <a:ea typeface="楷体" pitchFamily="49" charset="-122"/>
              </a:rPr>
              <a:t>4</a:t>
            </a:r>
            <a:r>
              <a:rPr lang="zh-CN" altLang="en-US" sz="2000" b="1" dirty="0" smtClean="0">
                <a:latin typeface="楷体" pitchFamily="49" charset="-122"/>
                <a:ea typeface="楷体" pitchFamily="49" charset="-122"/>
              </a:rPr>
              <a:t>日</a:t>
            </a:r>
            <a:endParaRPr lang="zh-CN" altLang="en-US" sz="2000" b="1" dirty="0" smtClean="0">
              <a:latin typeface="楷体" pitchFamily="49" charset="-122"/>
              <a:ea typeface="楷体" pitchFamily="49" charset="-122"/>
            </a:endParaRPr>
          </a:p>
          <a:p>
            <a:pPr algn="l" eaLnBrk="1" hangingPunct="1">
              <a:lnSpc>
                <a:spcPct val="80000"/>
              </a:lnSpc>
            </a:pPr>
            <a:endParaRPr lang="en-US" altLang="zh-CN" sz="1200" b="1" dirty="0" smtClean="0"/>
          </a:p>
        </p:txBody>
      </p:sp>
      <p:pic>
        <p:nvPicPr>
          <p:cNvPr id="2053" name="Picture 7"/>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0" y="0"/>
            <a:ext cx="3357554" cy="1000108"/>
          </a:xfrm>
          <a:prstGeom prst="rect">
            <a:avLst/>
          </a:prstGeom>
          <a:noFill/>
          <a:ln w="9525">
            <a:noFill/>
            <a:miter lim="800000"/>
            <a:headEnd/>
            <a:tailEnd/>
          </a:ln>
          <a:effectLst/>
        </p:spPr>
      </p:pic>
      <p:sp>
        <p:nvSpPr>
          <p:cNvPr id="8" name="矩形 7"/>
          <p:cNvSpPr/>
          <p:nvPr/>
        </p:nvSpPr>
        <p:spPr>
          <a:xfrm>
            <a:off x="357158" y="2214554"/>
            <a:ext cx="8572528" cy="923330"/>
          </a:xfrm>
          <a:prstGeom prst="rect">
            <a:avLst/>
          </a:prstGeom>
          <a:noFill/>
        </p:spPr>
        <p:txBody>
          <a:bodyPr wrap="squar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隶书" pitchFamily="2" charset="-122"/>
                <a:ea typeface="华文隶书" pitchFamily="2" charset="-122"/>
              </a:rPr>
              <a:t>北大英华公司及产品介绍</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隶书" pitchFamily="2" charset="-122"/>
              <a:ea typeface="华文隶书" pitchFamily="2" charset="-122"/>
            </a:endParaRPr>
          </a:p>
        </p:txBody>
      </p:sp>
      <p:sp>
        <p:nvSpPr>
          <p:cNvPr id="7" name="Rectangle 4"/>
          <p:cNvSpPr>
            <a:spLocks noChangeArrowheads="1"/>
          </p:cNvSpPr>
          <p:nvPr/>
        </p:nvSpPr>
        <p:spPr bwMode="auto">
          <a:xfrm>
            <a:off x="0" y="928670"/>
            <a:ext cx="9144000" cy="152400"/>
          </a:xfrm>
          <a:prstGeom prst="rect">
            <a:avLst/>
          </a:prstGeom>
          <a:solidFill>
            <a:srgbClr val="CC3300"/>
          </a:solidFill>
          <a:ln w="9525">
            <a:noFill/>
            <a:miter lim="800000"/>
            <a:headEnd/>
            <a:tailEnd/>
          </a:ln>
        </p:spPr>
        <p:txBody>
          <a:bodyPr wrap="none" anchor="ctr"/>
          <a:lstStyle/>
          <a:p>
            <a:endParaRPr lang="zh-CN" altLang="zh-CN"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6" name="Rectangle 8"/>
          <p:cNvSpPr>
            <a:spLocks noChangeArrowheads="1"/>
          </p:cNvSpPr>
          <p:nvPr/>
        </p:nvSpPr>
        <p:spPr bwMode="auto">
          <a:xfrm>
            <a:off x="214282" y="142852"/>
            <a:ext cx="5791200" cy="563563"/>
          </a:xfrm>
          <a:prstGeom prst="rect">
            <a:avLst/>
          </a:prstGeom>
          <a:solidFill>
            <a:schemeClr val="accent5">
              <a:lumMod val="75000"/>
            </a:schemeClr>
          </a:solidFill>
          <a:ln w="9525">
            <a:noFill/>
            <a:miter lim="800000"/>
            <a:headEnd/>
            <a:tailEnd/>
          </a:ln>
        </p:spPr>
        <p:txBody>
          <a:bodyPr anchor="ctr"/>
          <a:lstStyle/>
          <a:p>
            <a:pPr algn="l"/>
            <a:r>
              <a:rPr lang="zh-CN" altLang="en-US" sz="2800" dirty="0" smtClean="0">
                <a:solidFill>
                  <a:srgbClr val="FF3300"/>
                </a:solidFill>
                <a:ea typeface="隶书" pitchFamily="49" charset="-122"/>
              </a:rPr>
              <a:t>登录方式及用户管理</a:t>
            </a:r>
            <a:endParaRPr lang="zh-CN" altLang="en-US" sz="2800" dirty="0">
              <a:solidFill>
                <a:srgbClr val="FF3300"/>
              </a:solidFill>
              <a:ea typeface="隶书" pitchFamily="49" charset="-122"/>
            </a:endParaRPr>
          </a:p>
        </p:txBody>
      </p:sp>
      <p:grpSp>
        <p:nvGrpSpPr>
          <p:cNvPr id="2" name="Group 21"/>
          <p:cNvGrpSpPr>
            <a:grpSpLocks/>
          </p:cNvGrpSpPr>
          <p:nvPr/>
        </p:nvGrpSpPr>
        <p:grpSpPr bwMode="auto">
          <a:xfrm>
            <a:off x="285720" y="1214422"/>
            <a:ext cx="8429684" cy="571504"/>
            <a:chOff x="3964" y="2071"/>
            <a:chExt cx="1484" cy="330"/>
          </a:xfrm>
        </p:grpSpPr>
        <p:sp>
          <p:nvSpPr>
            <p:cNvPr id="1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4" name="矩形 13"/>
          <p:cNvSpPr/>
          <p:nvPr/>
        </p:nvSpPr>
        <p:spPr>
          <a:xfrm>
            <a:off x="357158" y="1285860"/>
            <a:ext cx="7929586" cy="400110"/>
          </a:xfrm>
          <a:prstGeom prst="rect">
            <a:avLst/>
          </a:prstGeom>
        </p:spPr>
        <p:txBody>
          <a:bodyPr wrap="square">
            <a:spAutoFit/>
          </a:bodyPr>
          <a:lstStyle/>
          <a:p>
            <a:pPr>
              <a:buClr>
                <a:srgbClr val="FF0000"/>
              </a:buClr>
              <a:buFont typeface="Wingdings" pitchFamily="2" charset="2"/>
              <a:buChar char="u"/>
            </a:pPr>
            <a:r>
              <a:rPr lang="zh-CN" altLang="en-US" sz="2000" dirty="0" smtClean="0"/>
              <a:t>用户注册</a:t>
            </a:r>
            <a:r>
              <a:rPr lang="en-US" altLang="zh-CN" sz="2000" dirty="0" smtClean="0"/>
              <a:t>——</a:t>
            </a:r>
            <a:r>
              <a:rPr lang="zh-CN" altLang="en-US" sz="2000" dirty="0" smtClean="0"/>
              <a:t>用户登录（用户名、密码登录和</a:t>
            </a:r>
            <a:r>
              <a:rPr lang="en-US" altLang="zh-CN" sz="2000" dirty="0" smtClean="0"/>
              <a:t>IP</a:t>
            </a:r>
            <a:r>
              <a:rPr lang="zh-CN" altLang="en-US" sz="2000" dirty="0" smtClean="0"/>
              <a:t>登录）</a:t>
            </a:r>
            <a:endParaRPr lang="en-US" altLang="zh-CN" sz="2000" dirty="0" smtClean="0"/>
          </a:p>
        </p:txBody>
      </p:sp>
      <p:grpSp>
        <p:nvGrpSpPr>
          <p:cNvPr id="3" name="Group 21"/>
          <p:cNvGrpSpPr>
            <a:grpSpLocks/>
          </p:cNvGrpSpPr>
          <p:nvPr/>
        </p:nvGrpSpPr>
        <p:grpSpPr bwMode="auto">
          <a:xfrm>
            <a:off x="173451" y="4268753"/>
            <a:ext cx="8429684" cy="571504"/>
            <a:chOff x="3964" y="2071"/>
            <a:chExt cx="1484" cy="330"/>
          </a:xfrm>
        </p:grpSpPr>
        <p:sp>
          <p:nvSpPr>
            <p:cNvPr id="1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8" name="矩形 17"/>
          <p:cNvSpPr/>
          <p:nvPr/>
        </p:nvSpPr>
        <p:spPr>
          <a:xfrm>
            <a:off x="304398" y="4289093"/>
            <a:ext cx="8358246" cy="400110"/>
          </a:xfrm>
          <a:prstGeom prst="rect">
            <a:avLst/>
          </a:prstGeom>
        </p:spPr>
        <p:txBody>
          <a:bodyPr wrap="square">
            <a:spAutoFit/>
          </a:bodyPr>
          <a:lstStyle/>
          <a:p>
            <a:pPr>
              <a:buClr>
                <a:srgbClr val="FF0000"/>
              </a:buClr>
              <a:buFont typeface="Wingdings" pitchFamily="2" charset="2"/>
              <a:buChar char="u"/>
            </a:pPr>
            <a:r>
              <a:rPr lang="zh-CN" altLang="en-US" sz="2000" dirty="0" smtClean="0"/>
              <a:t>登录设置</a:t>
            </a:r>
            <a:r>
              <a:rPr lang="en-US" altLang="zh-CN" sz="2000" dirty="0" smtClean="0"/>
              <a:t>——</a:t>
            </a:r>
            <a:r>
              <a:rPr lang="zh-CN" altLang="en-US" sz="2000" dirty="0" smtClean="0"/>
              <a:t>修改密码</a:t>
            </a:r>
            <a:r>
              <a:rPr lang="en-US" altLang="zh-CN" sz="2000" dirty="0" smtClean="0"/>
              <a:t>——</a:t>
            </a:r>
            <a:r>
              <a:rPr lang="zh-CN" altLang="en-US" sz="2000" dirty="0" smtClean="0"/>
              <a:t>收藏夹</a:t>
            </a:r>
            <a:r>
              <a:rPr lang="en-US" altLang="zh-CN" sz="2000" dirty="0" smtClean="0"/>
              <a:t>——</a:t>
            </a:r>
            <a:r>
              <a:rPr lang="zh-CN" altLang="en-US" sz="2000" dirty="0" smtClean="0"/>
              <a:t>最近搜索</a:t>
            </a:r>
            <a:r>
              <a:rPr lang="en-US" altLang="zh-CN" sz="2000" dirty="0" smtClean="0"/>
              <a:t>——</a:t>
            </a:r>
            <a:r>
              <a:rPr lang="zh-CN" altLang="en-US" sz="2000" dirty="0" smtClean="0"/>
              <a:t>最近浏览</a:t>
            </a:r>
            <a:endParaRPr lang="en-US" altLang="zh-CN" sz="2000" dirty="0" smtClean="0"/>
          </a:p>
        </p:txBody>
      </p:sp>
      <p:pic>
        <p:nvPicPr>
          <p:cNvPr id="22"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63" y="1890564"/>
            <a:ext cx="8715403"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63" y="4899446"/>
            <a:ext cx="889248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857388"/>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2.1.1</a:t>
            </a:r>
            <a:endParaRPr lang="zh-CN" altLang="en-US" sz="2000" dirty="0">
              <a:solidFill>
                <a:srgbClr val="FF3300"/>
              </a:solidFill>
              <a:ea typeface="隶书" pitchFamily="49" charset="-122"/>
            </a:endParaRPr>
          </a:p>
        </p:txBody>
      </p:sp>
      <p:sp>
        <p:nvSpPr>
          <p:cNvPr id="99" name="矩形 98"/>
          <p:cNvSpPr/>
          <p:nvPr/>
        </p:nvSpPr>
        <p:spPr>
          <a:xfrm>
            <a:off x="642910" y="2071678"/>
            <a:ext cx="7929586" cy="1200329"/>
          </a:xfrm>
          <a:prstGeom prst="rect">
            <a:avLst/>
          </a:prstGeom>
        </p:spPr>
        <p:txBody>
          <a:bodyPr wrap="square">
            <a:spAutoFit/>
          </a:bodyPr>
          <a:lstStyle/>
          <a:p>
            <a:pPr>
              <a:buClr>
                <a:srgbClr val="FF0000"/>
              </a:buClr>
              <a:buFont typeface="Wingdings" pitchFamily="2" charset="2"/>
              <a:buChar char="u"/>
            </a:pPr>
            <a:r>
              <a:rPr lang="zh-CN" altLang="en-US" sz="2400" dirty="0" smtClean="0"/>
              <a:t>法规库内容体系完善，下含</a:t>
            </a:r>
            <a:r>
              <a:rPr lang="en-US" altLang="zh-CN" sz="2400" dirty="0" smtClean="0"/>
              <a:t>8</a:t>
            </a:r>
            <a:r>
              <a:rPr lang="zh-CN" altLang="en-US" sz="2400" dirty="0" smtClean="0"/>
              <a:t>个独立又相互关联的子库；</a:t>
            </a:r>
            <a:endParaRPr lang="en-US" altLang="zh-CN" sz="2400" dirty="0" smtClean="0"/>
          </a:p>
          <a:p>
            <a:pPr>
              <a:buClr>
                <a:srgbClr val="FF0000"/>
              </a:buClr>
              <a:buFont typeface="Wingdings" pitchFamily="2" charset="2"/>
              <a:buChar char="u"/>
            </a:pPr>
            <a:r>
              <a:rPr lang="zh-CN" altLang="en-US" sz="2400" dirty="0" smtClean="0"/>
              <a:t>法规库信息含量丰富，收录</a:t>
            </a:r>
            <a:r>
              <a:rPr lang="en-US" sz="2400" dirty="0" smtClean="0"/>
              <a:t>1949</a:t>
            </a:r>
            <a:r>
              <a:rPr lang="zh-CN" altLang="en-US" sz="2400" dirty="0" smtClean="0"/>
              <a:t>年至今约</a:t>
            </a:r>
            <a:r>
              <a:rPr lang="en-US" altLang="zh-CN" sz="2400" dirty="0" smtClean="0"/>
              <a:t>120</a:t>
            </a:r>
            <a:r>
              <a:rPr lang="zh-CN" altLang="en-US" sz="2400" dirty="0" smtClean="0"/>
              <a:t>万数据，定期更新</a:t>
            </a:r>
            <a:endParaRPr lang="en-US" altLang="zh-CN" sz="24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71876"/>
            <a:ext cx="8964488" cy="313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285720" y="185339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86116" y="171448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78592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71" name="Rectangle 92"/>
          <p:cNvSpPr>
            <a:spLocks noChangeArrowheads="1"/>
          </p:cNvSpPr>
          <p:nvPr/>
        </p:nvSpPr>
        <p:spPr bwMode="gray">
          <a:xfrm>
            <a:off x="7500958" y="171052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261277" y="171448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78195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37" name="Rectangle 39"/>
          <p:cNvSpPr>
            <a:spLocks noChangeArrowheads="1"/>
          </p:cNvSpPr>
          <p:nvPr/>
        </p:nvSpPr>
        <p:spPr bwMode="gray">
          <a:xfrm>
            <a:off x="3286116" y="2207387"/>
            <a:ext cx="4214841" cy="96878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286116" y="3285765"/>
            <a:ext cx="4214841" cy="114336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86116" y="4500570"/>
            <a:ext cx="4214841" cy="832358"/>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Rectangle 48"/>
          <p:cNvSpPr>
            <a:spLocks noChangeArrowheads="1"/>
          </p:cNvSpPr>
          <p:nvPr/>
        </p:nvSpPr>
        <p:spPr bwMode="gray">
          <a:xfrm>
            <a:off x="3286116" y="5442519"/>
            <a:ext cx="4214841" cy="113851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357554" y="2214554"/>
            <a:ext cx="4093236" cy="95410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包括全国人大（常委会）、国务院、各部委、最高人民法院、最高人民检察院批准和颁布的各类现行法律、行政法规、部门规章、规范性文件、司法解释。</a:t>
            </a:r>
            <a:endParaRPr lang="en-US" altLang="zh-CN" sz="1400" dirty="0">
              <a:solidFill>
                <a:srgbClr val="F8F8F8"/>
              </a:solidFill>
              <a:latin typeface="Arial" charset="0"/>
              <a:ea typeface="宋体" charset="-122"/>
            </a:endParaRPr>
          </a:p>
        </p:txBody>
      </p:sp>
      <p:sp>
        <p:nvSpPr>
          <p:cNvPr id="48" name="Text Box 59"/>
          <p:cNvSpPr txBox="1">
            <a:spLocks noChangeArrowheads="1"/>
          </p:cNvSpPr>
          <p:nvPr/>
        </p:nvSpPr>
        <p:spPr bwMode="gray">
          <a:xfrm>
            <a:off x="3357554" y="3268479"/>
            <a:ext cx="4071966" cy="1169551"/>
          </a:xfrm>
          <a:prstGeom prst="rect">
            <a:avLst/>
          </a:prstGeom>
          <a:noFill/>
          <a:ln w="9525">
            <a:noFill/>
            <a:miter lim="800000"/>
            <a:headEnd/>
            <a:tailEnd/>
          </a:ln>
          <a:effectLst/>
        </p:spPr>
        <p:txBody>
          <a:bodyPr wrap="square">
            <a:spAutoFit/>
          </a:bodyPr>
          <a:lstStyle/>
          <a:p>
            <a:pPr>
              <a:buClr>
                <a:srgbClr val="CC3300"/>
              </a:buClr>
            </a:pPr>
            <a:r>
              <a:rPr lang="zh-CN" altLang="en-US" sz="1400" dirty="0" smtClean="0"/>
              <a:t>包括全国各省、自治区、直辖市、省会城市、国务院批准的较大市等地方人大</a:t>
            </a:r>
            <a:r>
              <a:rPr lang="en-US" altLang="zh-CN" sz="1400" dirty="0" smtClean="0"/>
              <a:t>(</a:t>
            </a:r>
            <a:r>
              <a:rPr lang="zh-CN" altLang="en-US" sz="1400" dirty="0" smtClean="0"/>
              <a:t>常委会</a:t>
            </a:r>
            <a:r>
              <a:rPr lang="en-US" altLang="zh-CN" sz="1400" dirty="0" smtClean="0"/>
              <a:t>)</a:t>
            </a:r>
            <a:r>
              <a:rPr lang="zh-CN" altLang="en-US" sz="1400" dirty="0" smtClean="0"/>
              <a:t>、地方政府和其他机构颁布的地方性法规、规章、规范性文件，民族自治地方的自治条例和单行条例以及部分地级市颁布的规范性文件。</a:t>
            </a:r>
          </a:p>
        </p:txBody>
      </p:sp>
      <p:sp>
        <p:nvSpPr>
          <p:cNvPr id="49" name="Text Box 60"/>
          <p:cNvSpPr txBox="1">
            <a:spLocks noChangeArrowheads="1"/>
          </p:cNvSpPr>
          <p:nvPr/>
        </p:nvSpPr>
        <p:spPr bwMode="gray">
          <a:xfrm>
            <a:off x="3547792" y="4416635"/>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50" name="Text Box 61"/>
          <p:cNvSpPr txBox="1">
            <a:spLocks noChangeArrowheads="1"/>
          </p:cNvSpPr>
          <p:nvPr/>
        </p:nvSpPr>
        <p:spPr bwMode="gray">
          <a:xfrm>
            <a:off x="3357554" y="5429264"/>
            <a:ext cx="4114972" cy="1169551"/>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包含全国人大常委会工作报告、立法草案及其说明、全国人大常委会执法检查、国务院政府工作报告、最高人民法院工作报告、最高人民检察院工作报告、中国政府白皮书、有关法律问题答记者问、国家与政府机构简介等九类内容 。</a:t>
            </a: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500958" y="2198620"/>
            <a:ext cx="1168253" cy="96878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228053 	</a:t>
            </a:r>
          </a:p>
        </p:txBody>
      </p:sp>
      <p:sp>
        <p:nvSpPr>
          <p:cNvPr id="64" name="Rectangle 41"/>
          <p:cNvSpPr>
            <a:spLocks noChangeArrowheads="1"/>
          </p:cNvSpPr>
          <p:nvPr/>
        </p:nvSpPr>
        <p:spPr bwMode="gray">
          <a:xfrm>
            <a:off x="7500958" y="3276998"/>
            <a:ext cx="1168253" cy="114336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933186 	</a:t>
            </a:r>
          </a:p>
        </p:txBody>
      </p:sp>
      <p:sp>
        <p:nvSpPr>
          <p:cNvPr id="65" name="Rectangle 44"/>
          <p:cNvSpPr>
            <a:spLocks noChangeArrowheads="1"/>
          </p:cNvSpPr>
          <p:nvPr/>
        </p:nvSpPr>
        <p:spPr bwMode="gray">
          <a:xfrm>
            <a:off x="7500958" y="4538378"/>
            <a:ext cx="1168253" cy="832358"/>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57732 	</a:t>
            </a:r>
          </a:p>
        </p:txBody>
      </p:sp>
      <p:sp>
        <p:nvSpPr>
          <p:cNvPr id="66" name="Rectangle 47"/>
          <p:cNvSpPr>
            <a:spLocks noChangeArrowheads="1"/>
          </p:cNvSpPr>
          <p:nvPr/>
        </p:nvSpPr>
        <p:spPr bwMode="gray">
          <a:xfrm>
            <a:off x="7500958" y="5433753"/>
            <a:ext cx="1168253" cy="113851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6113 	</a:t>
            </a:r>
          </a:p>
        </p:txBody>
      </p:sp>
      <p:sp>
        <p:nvSpPr>
          <p:cNvPr id="67" name="Text Box 54"/>
          <p:cNvSpPr txBox="1">
            <a:spLocks noChangeArrowheads="1"/>
          </p:cNvSpPr>
          <p:nvPr/>
        </p:nvSpPr>
        <p:spPr bwMode="gray">
          <a:xfrm>
            <a:off x="1553340" y="2391654"/>
            <a:ext cx="4070086" cy="679982"/>
          </a:xfrm>
          <a:prstGeom prst="rect">
            <a:avLst/>
          </a:prstGeom>
          <a:noFill/>
          <a:ln w="9525" algn="ctr">
            <a:noFill/>
            <a:miter lim="800000"/>
            <a:headEnd/>
            <a:tailEnd/>
          </a:ln>
          <a:effectLst/>
        </p:spPr>
        <p:txBody>
          <a:bodyPr>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0" name="Text Box 57"/>
          <p:cNvSpPr txBox="1">
            <a:spLocks noChangeArrowheads="1"/>
          </p:cNvSpPr>
          <p:nvPr/>
        </p:nvSpPr>
        <p:spPr bwMode="gray">
          <a:xfrm>
            <a:off x="1576385" y="5521425"/>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73" name="Rectangle 39"/>
          <p:cNvSpPr>
            <a:spLocks noChangeArrowheads="1"/>
          </p:cNvSpPr>
          <p:nvPr/>
        </p:nvSpPr>
        <p:spPr bwMode="gray">
          <a:xfrm>
            <a:off x="1261277" y="2207387"/>
            <a:ext cx="2024839" cy="96878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261277" y="3285765"/>
            <a:ext cx="2024839" cy="114336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261277" y="4500570"/>
            <a:ext cx="2024839" cy="832358"/>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6" name="Rectangle 48"/>
          <p:cNvSpPr>
            <a:spLocks noChangeArrowheads="1"/>
          </p:cNvSpPr>
          <p:nvPr/>
        </p:nvSpPr>
        <p:spPr bwMode="gray">
          <a:xfrm>
            <a:off x="1261277" y="5442519"/>
            <a:ext cx="2024839" cy="113851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469382" y="2321497"/>
            <a:ext cx="1673858" cy="679982"/>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中央法规司法解释</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469381" y="3426310"/>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地方法规规章</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469382" y="4486793"/>
            <a:ext cx="1602420"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法律动态</a:t>
            </a:r>
            <a:endParaRPr lang="en-US" altLang="zh-CN" sz="1400" dirty="0">
              <a:solidFill>
                <a:srgbClr val="F8F8F8"/>
              </a:solidFill>
              <a:latin typeface="Arial" charset="0"/>
              <a:ea typeface="宋体" charset="-122"/>
            </a:endParaRPr>
          </a:p>
        </p:txBody>
      </p:sp>
      <p:sp>
        <p:nvSpPr>
          <p:cNvPr id="80" name="Text Box 61"/>
          <p:cNvSpPr txBox="1">
            <a:spLocks noChangeArrowheads="1"/>
          </p:cNvSpPr>
          <p:nvPr/>
        </p:nvSpPr>
        <p:spPr bwMode="gray">
          <a:xfrm>
            <a:off x="1469382" y="5478105"/>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立法背景资料</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562283" y="2207387"/>
            <a:ext cx="739625" cy="96878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562283" y="3285765"/>
            <a:ext cx="739625" cy="114336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4500570"/>
            <a:ext cx="739625" cy="832358"/>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5442519"/>
            <a:ext cx="739625" cy="113851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71448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57224" y="1000108"/>
            <a:ext cx="6305568" cy="558817"/>
          </a:xfrm>
          <a:prstGeom prst="rect">
            <a:avLst/>
          </a:prstGeom>
          <a:noFill/>
          <a:ln w="9525">
            <a:noFill/>
            <a:miter lim="800000"/>
            <a:headEnd/>
            <a:tailEnd/>
          </a:ln>
        </p:spPr>
        <p:txBody>
          <a:bodyPr anchor="ctr"/>
          <a:lstStyle/>
          <a:p>
            <a:pPr lvl="0"/>
            <a:r>
              <a:rPr lang="zh-CN" altLang="en-US" sz="2800" dirty="0" smtClean="0">
                <a:solidFill>
                  <a:srgbClr val="FF3300"/>
                </a:solidFill>
                <a:ea typeface="隶书" pitchFamily="49" charset="-122"/>
              </a:rPr>
              <a:t>法律法规库内容体系</a:t>
            </a:r>
            <a:r>
              <a:rPr lang="zh-CN" altLang="en-US" sz="2400" dirty="0" smtClean="0">
                <a:solidFill>
                  <a:srgbClr val="FF3300"/>
                </a:solidFill>
                <a:ea typeface="隶书" pitchFamily="49" charset="-122"/>
              </a:rPr>
              <a:t>（</a:t>
            </a:r>
            <a:r>
              <a:rPr lang="zh-CN" altLang="en-US" sz="2400" dirty="0" smtClean="0">
                <a:solidFill>
                  <a:srgbClr val="FF3300"/>
                </a:solidFill>
                <a:ea typeface="隶书" pitchFamily="49" charset="-122"/>
              </a:rPr>
              <a:t>截止</a:t>
            </a:r>
            <a:r>
              <a:rPr lang="en-US" altLang="zh-CN" sz="2400" dirty="0">
                <a:solidFill>
                  <a:srgbClr val="FF3300"/>
                </a:solidFill>
                <a:ea typeface="隶书" pitchFamily="49" charset="-122"/>
              </a:rPr>
              <a:t>2</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28</a:t>
            </a:r>
            <a:r>
              <a:rPr lang="zh-CN" altLang="en-US" sz="2400" dirty="0" smtClean="0">
                <a:solidFill>
                  <a:srgbClr val="FF3300"/>
                </a:solidFill>
                <a:ea typeface="隶书" pitchFamily="49" charset="-122"/>
              </a:rPr>
              <a:t>日</a:t>
            </a:r>
            <a:r>
              <a:rPr lang="zh-CN" altLang="en-US" sz="2400" dirty="0" smtClean="0">
                <a:solidFill>
                  <a:srgbClr val="FF3300"/>
                </a:solidFill>
                <a:ea typeface="隶书" pitchFamily="49" charset="-122"/>
              </a:rPr>
              <a:t>）</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2.1.1</a:t>
            </a:r>
            <a:endParaRPr lang="zh-CN" altLang="en-US" sz="2000" dirty="0">
              <a:solidFill>
                <a:srgbClr val="FF3300"/>
              </a:solidFill>
              <a:ea typeface="隶书" pitchFamily="49" charset="-122"/>
            </a:endParaRPr>
          </a:p>
        </p:txBody>
      </p:sp>
      <p:sp>
        <p:nvSpPr>
          <p:cNvPr id="53" name="矩形 52"/>
          <p:cNvSpPr/>
          <p:nvPr/>
        </p:nvSpPr>
        <p:spPr>
          <a:xfrm>
            <a:off x="3357554" y="4572008"/>
            <a:ext cx="4143404" cy="738664"/>
          </a:xfrm>
          <a:prstGeom prst="rect">
            <a:avLst/>
          </a:prstGeom>
        </p:spPr>
        <p:txBody>
          <a:bodyPr wrap="square">
            <a:spAutoFit/>
          </a:bodyPr>
          <a:lstStyle/>
          <a:p>
            <a:pPr>
              <a:buClr>
                <a:srgbClr val="CC3300"/>
              </a:buClr>
            </a:pPr>
            <a:r>
              <a:rPr lang="zh-CN" altLang="en-US" sz="1400" dirty="0" smtClean="0"/>
              <a:t>精选各权威媒体各权威网站发布的新闻动态，涉及中央立法、地方立法及各典型或有影响力的案例，方便用户对我国法治进程进行跟踪和研究。</a:t>
            </a:r>
            <a:endParaRPr lang="zh-CN" altLang="en-US" dirty="0" smtClean="0"/>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711700"/>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189604" y="185339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190000" y="171448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071934" y="178592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71" name="Rectangle 92"/>
          <p:cNvSpPr>
            <a:spLocks noChangeArrowheads="1"/>
          </p:cNvSpPr>
          <p:nvPr/>
        </p:nvSpPr>
        <p:spPr bwMode="gray">
          <a:xfrm>
            <a:off x="7404842" y="171052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165161" y="171448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546926" y="178195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37" name="Rectangle 39"/>
          <p:cNvSpPr>
            <a:spLocks noChangeArrowheads="1"/>
          </p:cNvSpPr>
          <p:nvPr/>
        </p:nvSpPr>
        <p:spPr bwMode="gray">
          <a:xfrm>
            <a:off x="3190000" y="2207387"/>
            <a:ext cx="4214841" cy="144469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190000" y="3723519"/>
            <a:ext cx="4214841"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190000" y="5223717"/>
            <a:ext cx="4214841" cy="428628"/>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Rectangle 48"/>
          <p:cNvSpPr>
            <a:spLocks noChangeArrowheads="1"/>
          </p:cNvSpPr>
          <p:nvPr/>
        </p:nvSpPr>
        <p:spPr bwMode="gray">
          <a:xfrm>
            <a:off x="3190000" y="5723782"/>
            <a:ext cx="4214841" cy="68752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286116" y="2285992"/>
            <a:ext cx="3975038" cy="1169551"/>
          </a:xfrm>
          <a:prstGeom prst="rect">
            <a:avLst/>
          </a:prstGeom>
          <a:noFill/>
          <a:ln w="9525">
            <a:noFill/>
            <a:miter lim="800000"/>
            <a:headEnd/>
            <a:tailEnd/>
          </a:ln>
          <a:effectLst/>
        </p:spPr>
        <p:txBody>
          <a:bodyPr wrap="square">
            <a:spAutoFit/>
          </a:bodyPr>
          <a:lstStyle/>
          <a:p>
            <a:pPr>
              <a:buClr>
                <a:srgbClr val="CC3300"/>
              </a:buClr>
            </a:pPr>
            <a:r>
              <a:rPr lang="zh-CN" altLang="en-US" sz="1400" dirty="0" smtClean="0"/>
              <a:t>收录工商行政管理局和有关管理机关提供的示范合同式样和非官方合同范本；收录刑事、民事</a:t>
            </a:r>
            <a:r>
              <a:rPr lang="en-US" altLang="zh-CN" sz="1400" dirty="0" smtClean="0"/>
              <a:t>(</a:t>
            </a:r>
            <a:r>
              <a:rPr lang="zh-CN" altLang="en-US" sz="1400" dirty="0" smtClean="0"/>
              <a:t>含经济</a:t>
            </a:r>
            <a:r>
              <a:rPr lang="en-US" altLang="zh-CN" sz="1400" dirty="0" smtClean="0"/>
              <a:t>)</a:t>
            </a:r>
            <a:r>
              <a:rPr lang="zh-CN" altLang="en-US" sz="1400" dirty="0" smtClean="0"/>
              <a:t>、行政诉讼法律文书、仲裁法律文书、公证法律文书、行政案件类法律文书、公司法律文书、通用法律文书以及其他常用文书范本和格式文书。</a:t>
            </a:r>
          </a:p>
        </p:txBody>
      </p:sp>
      <p:sp>
        <p:nvSpPr>
          <p:cNvPr id="48" name="Text Box 59"/>
          <p:cNvSpPr txBox="1">
            <a:spLocks noChangeArrowheads="1"/>
          </p:cNvSpPr>
          <p:nvPr/>
        </p:nvSpPr>
        <p:spPr bwMode="gray">
          <a:xfrm>
            <a:off x="3286116" y="3786190"/>
            <a:ext cx="3929090" cy="1384995"/>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包括中国建国以来与亚洲、欧洲、北美洲、南美洲、非洲等国家签订的条约、公约、协定、议定书、宪章、盟约、规约、换文、文件、宣言、声明、谅解备忘录、联合公报等；中国未参加的国际公约以及国际组织通过和发布的国际商业惯例和规范性文件 。</a:t>
            </a:r>
            <a:endParaRPr lang="en-US" altLang="zh-CN" sz="1400" dirty="0" smtClean="0">
              <a:solidFill>
                <a:srgbClr val="F8F8F8"/>
              </a:solidFill>
              <a:latin typeface="Arial" charset="0"/>
              <a:ea typeface="宋体" charset="-122"/>
            </a:endParaRPr>
          </a:p>
        </p:txBody>
      </p:sp>
      <p:sp>
        <p:nvSpPr>
          <p:cNvPr id="49" name="Text Box 60"/>
          <p:cNvSpPr txBox="1">
            <a:spLocks noChangeArrowheads="1"/>
          </p:cNvSpPr>
          <p:nvPr/>
        </p:nvSpPr>
        <p:spPr bwMode="gray">
          <a:xfrm>
            <a:off x="3286116" y="5286388"/>
            <a:ext cx="3002703"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收录世界各国法律文本</a:t>
            </a:r>
            <a:endParaRPr lang="en-US" altLang="zh-CN" sz="1400" dirty="0">
              <a:solidFill>
                <a:srgbClr val="F8F8F8"/>
              </a:solidFill>
              <a:latin typeface="Arial" charset="0"/>
              <a:ea typeface="宋体" charset="-122"/>
            </a:endParaRPr>
          </a:p>
        </p:txBody>
      </p:sp>
      <p:sp>
        <p:nvSpPr>
          <p:cNvPr id="50" name="Text Box 61"/>
          <p:cNvSpPr txBox="1">
            <a:spLocks noChangeArrowheads="1"/>
          </p:cNvSpPr>
          <p:nvPr/>
        </p:nvSpPr>
        <p:spPr bwMode="gray">
          <a:xfrm>
            <a:off x="3286116" y="5786454"/>
            <a:ext cx="3534179" cy="846386"/>
          </a:xfrm>
          <a:prstGeom prst="rect">
            <a:avLst/>
          </a:prstGeom>
          <a:noFill/>
          <a:ln w="9525">
            <a:noFill/>
            <a:miter lim="800000"/>
            <a:headEnd/>
            <a:tailEnd/>
          </a:ln>
          <a:effectLst/>
        </p:spPr>
        <p:txBody>
          <a:bodyPr wrap="square">
            <a:spAutoFit/>
          </a:bodyPr>
          <a:lstStyle/>
          <a:p>
            <a:pPr marL="0" lvl="1">
              <a:spcBef>
                <a:spcPct val="50000"/>
              </a:spcBef>
            </a:pPr>
            <a:r>
              <a:rPr lang="zh-CN" altLang="en-US" sz="1400" dirty="0" smtClean="0"/>
              <a:t>包括香港立法局、澳门立法会、台湾立法机构制定的主要法律</a:t>
            </a:r>
          </a:p>
          <a:p>
            <a:pPr>
              <a:spcBef>
                <a:spcPct val="50000"/>
              </a:spcBef>
            </a:pP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404842" y="2198620"/>
            <a:ext cx="1168253" cy="144469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12394 	</a:t>
            </a:r>
          </a:p>
        </p:txBody>
      </p:sp>
      <p:sp>
        <p:nvSpPr>
          <p:cNvPr id="64" name="Rectangle 41"/>
          <p:cNvSpPr>
            <a:spLocks noChangeArrowheads="1"/>
          </p:cNvSpPr>
          <p:nvPr/>
        </p:nvSpPr>
        <p:spPr bwMode="gray">
          <a:xfrm>
            <a:off x="7390496" y="3691568"/>
            <a:ext cx="1168253"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7670 	</a:t>
            </a:r>
          </a:p>
        </p:txBody>
      </p:sp>
      <p:sp>
        <p:nvSpPr>
          <p:cNvPr id="65" name="Rectangle 44"/>
          <p:cNvSpPr>
            <a:spLocks noChangeArrowheads="1"/>
          </p:cNvSpPr>
          <p:nvPr/>
        </p:nvSpPr>
        <p:spPr bwMode="gray">
          <a:xfrm>
            <a:off x="7404842" y="5214950"/>
            <a:ext cx="1168253" cy="428628"/>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r>
              <a:rPr lang="zh-CN" altLang="en-US" dirty="0"/>
              <a:t> </a:t>
            </a:r>
            <a:r>
              <a:rPr lang="zh-CN" altLang="en-US" dirty="0" smtClean="0"/>
              <a:t> </a:t>
            </a:r>
            <a:r>
              <a:rPr lang="en-US" altLang="zh-CN" dirty="0" smtClean="0"/>
              <a:t>481 </a:t>
            </a:r>
            <a:r>
              <a:rPr lang="en-US" altLang="zh-CN" dirty="0"/>
              <a:t>	</a:t>
            </a:r>
          </a:p>
        </p:txBody>
      </p:sp>
      <p:sp>
        <p:nvSpPr>
          <p:cNvPr id="66" name="Rectangle 47"/>
          <p:cNvSpPr>
            <a:spLocks noChangeArrowheads="1"/>
          </p:cNvSpPr>
          <p:nvPr/>
        </p:nvSpPr>
        <p:spPr bwMode="gray">
          <a:xfrm>
            <a:off x="7404842" y="5715016"/>
            <a:ext cx="1168253" cy="68752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r>
              <a:rPr lang="zh-CN" altLang="en-US" dirty="0"/>
              <a:t> </a:t>
            </a:r>
            <a:r>
              <a:rPr lang="en-US" altLang="zh-CN" dirty="0" smtClean="0"/>
              <a:t>21746 </a:t>
            </a:r>
            <a:r>
              <a:rPr lang="en-US" altLang="zh-CN" dirty="0"/>
              <a:t>	</a:t>
            </a:r>
          </a:p>
        </p:txBody>
      </p:sp>
      <p:sp>
        <p:nvSpPr>
          <p:cNvPr id="73" name="Rectangle 39"/>
          <p:cNvSpPr>
            <a:spLocks noChangeArrowheads="1"/>
          </p:cNvSpPr>
          <p:nvPr/>
        </p:nvSpPr>
        <p:spPr bwMode="gray">
          <a:xfrm>
            <a:off x="1165161" y="2207387"/>
            <a:ext cx="2024839" cy="144469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165161" y="3723519"/>
            <a:ext cx="2024839"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165161" y="5223717"/>
            <a:ext cx="2024839" cy="428628"/>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6" name="Rectangle 48"/>
          <p:cNvSpPr>
            <a:spLocks noChangeArrowheads="1"/>
          </p:cNvSpPr>
          <p:nvPr/>
        </p:nvSpPr>
        <p:spPr bwMode="gray">
          <a:xfrm>
            <a:off x="1165161" y="5723782"/>
            <a:ext cx="2024839" cy="68752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373266" y="2321497"/>
            <a:ext cx="1530982"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合同与文书范本</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357290" y="4252060"/>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中外条约</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357290" y="5286388"/>
            <a:ext cx="1602420"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外国法律法规</a:t>
            </a:r>
            <a:endParaRPr lang="en-US" altLang="zh-CN" sz="1400" dirty="0">
              <a:solidFill>
                <a:srgbClr val="F8F8F8"/>
              </a:solidFill>
              <a:latin typeface="Arial" charset="0"/>
              <a:ea typeface="宋体" charset="-122"/>
            </a:endParaRPr>
          </a:p>
        </p:txBody>
      </p:sp>
      <p:sp>
        <p:nvSpPr>
          <p:cNvPr id="80" name="Text Box 61"/>
          <p:cNvSpPr txBox="1">
            <a:spLocks noChangeArrowheads="1"/>
          </p:cNvSpPr>
          <p:nvPr/>
        </p:nvSpPr>
        <p:spPr bwMode="gray">
          <a:xfrm>
            <a:off x="1357290" y="5857892"/>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港澳台法律法规</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466167" y="2207387"/>
            <a:ext cx="739625" cy="144469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466167" y="3723519"/>
            <a:ext cx="739625"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6</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466167" y="5223717"/>
            <a:ext cx="739625" cy="428628"/>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7</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466167" y="5723782"/>
            <a:ext cx="739625" cy="68752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8</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466167" y="171448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法律法规库内容体系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2.1.1</a:t>
            </a:r>
            <a:endParaRPr lang="zh-CN" altLang="en-US" sz="2000" dirty="0">
              <a:solidFill>
                <a:srgbClr val="FF3300"/>
              </a:solidFill>
              <a:ea typeface="隶书" pitchFamily="49" charset="-122"/>
            </a:endParaRPr>
          </a:p>
        </p:txBody>
      </p:sp>
      <p:pic>
        <p:nvPicPr>
          <p:cNvPr id="40"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057400"/>
            <a:ext cx="90678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srcRect/>
          <a:stretch>
            <a:fillRect/>
          </a:stretch>
        </p:blipFill>
        <p:spPr bwMode="auto">
          <a:xfrm>
            <a:off x="6515116" y="4737112"/>
            <a:ext cx="2667000" cy="2146300"/>
          </a:xfrm>
          <a:prstGeom prst="rect">
            <a:avLst/>
          </a:prstGeom>
          <a:noFill/>
          <a:ln w="9525">
            <a:noFill/>
            <a:miter lim="800000"/>
            <a:headEnd/>
            <a:tailEnd/>
          </a:ln>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0" y="4737112"/>
            <a:ext cx="9286876" cy="20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214282" y="1214422"/>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9" name="Rectangle 5"/>
          <p:cNvSpPr txBox="1">
            <a:spLocks noChangeArrowheads="1"/>
          </p:cNvSpPr>
          <p:nvPr/>
        </p:nvSpPr>
        <p:spPr>
          <a:xfrm>
            <a:off x="304800" y="1600200"/>
            <a:ext cx="67056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C3300"/>
              </a:buClr>
              <a:buSzTx/>
              <a:buFont typeface="Wingdings" pitchFamily="2" charset="2"/>
              <a:buChar char="n"/>
              <a:tabLst/>
              <a:defRPr/>
            </a:pPr>
            <a:r>
              <a:rPr kumimoji="0" lang="zh-CN" altLang="en-US" sz="2000" b="0" i="0" u="none" strike="noStrike" kern="1200" cap="none" spc="0" normalizeH="0" baseline="0" noProof="0" dirty="0" smtClean="0">
                <a:ln>
                  <a:noFill/>
                </a:ln>
                <a:solidFill>
                  <a:srgbClr val="FF3300"/>
                </a:solidFill>
                <a:effectLst/>
                <a:uLnTx/>
                <a:uFillTx/>
                <a:latin typeface="+mn-lt"/>
                <a:ea typeface="+mn-ea"/>
                <a:cs typeface="+mn-cs"/>
              </a:rPr>
              <a:t>简洁方便的引擎检索功能</a:t>
            </a:r>
          </a:p>
          <a:p>
            <a:pPr marL="342900" marR="0" lvl="0" indent="-342900" algn="l" defTabSz="914400" rtl="0" eaLnBrk="1" fontAlgn="auto" latinLnBrk="0" hangingPunct="1">
              <a:lnSpc>
                <a:spcPct val="100000"/>
              </a:lnSpc>
              <a:spcBef>
                <a:spcPct val="20000"/>
              </a:spcBef>
              <a:spcAft>
                <a:spcPts val="0"/>
              </a:spcAft>
              <a:buClr>
                <a:srgbClr val="CC3300"/>
              </a:buClr>
              <a:buSzTx/>
              <a:buFont typeface="Wingdings" pitchFamily="2" charset="2"/>
              <a:buChar char="n"/>
              <a:tabLst/>
              <a:defRPr/>
            </a:pPr>
            <a:endParaRPr kumimoji="0" lang="zh-CN" altLang="en-US" sz="2400" b="0" i="0" u="none" strike="noStrike" kern="1200" cap="none" spc="0" normalizeH="0" baseline="0" noProof="0" dirty="0" smtClean="0">
              <a:ln>
                <a:noFill/>
              </a:ln>
              <a:solidFill>
                <a:srgbClr val="FF3300"/>
              </a:solidFill>
              <a:effectLst/>
              <a:uLnTx/>
              <a:uFillTx/>
              <a:latin typeface="+mn-lt"/>
              <a:ea typeface="+mn-ea"/>
              <a:cs typeface="+mn-cs"/>
            </a:endParaRPr>
          </a:p>
        </p:txBody>
      </p:sp>
      <p:sp>
        <p:nvSpPr>
          <p:cNvPr id="10" name="AutoShape 8"/>
          <p:cNvSpPr>
            <a:spLocks noChangeArrowheads="1"/>
          </p:cNvSpPr>
          <p:nvPr/>
        </p:nvSpPr>
        <p:spPr bwMode="auto">
          <a:xfrm>
            <a:off x="7215206" y="2571744"/>
            <a:ext cx="1928794" cy="2000264"/>
          </a:xfrm>
          <a:prstGeom prst="wedgeRoundRectCallout">
            <a:avLst>
              <a:gd name="adj1" fmla="val -54455"/>
              <a:gd name="adj2" fmla="val 6993"/>
              <a:gd name="adj3" fmla="val 16667"/>
            </a:avLst>
          </a:prstGeom>
          <a:solidFill>
            <a:srgbClr val="FFFFFF"/>
          </a:solidFill>
          <a:ln w="9525">
            <a:solidFill>
              <a:srgbClr val="000000"/>
            </a:solidFill>
            <a:miter lim="800000"/>
            <a:headEnd/>
            <a:tailEnd/>
          </a:ln>
        </p:spPr>
        <p:txBody>
          <a:bodyPr/>
          <a:lstStyle/>
          <a:p>
            <a:r>
              <a:rPr lang="zh-CN" altLang="en-US" sz="1200" dirty="0"/>
              <a:t>在搜索引擎盛行的</a:t>
            </a:r>
            <a:r>
              <a:rPr lang="zh-CN" altLang="en-US" sz="1200" dirty="0" smtClean="0"/>
              <a:t>时代，</a:t>
            </a:r>
            <a:r>
              <a:rPr lang="zh-CN" altLang="en-US" sz="1200" dirty="0"/>
              <a:t>一键实现全部检索已成为多数用户的检索习惯。北大</a:t>
            </a:r>
            <a:r>
              <a:rPr lang="zh-CN" altLang="en-US" sz="1200" dirty="0" smtClean="0"/>
              <a:t>法宝法规库告别</a:t>
            </a:r>
            <a:r>
              <a:rPr lang="zh-CN" altLang="en-US" sz="1200" dirty="0"/>
              <a:t>传统的数据库检索平台界面，以更简洁、干净的友好界面，给使用者</a:t>
            </a:r>
            <a:r>
              <a:rPr lang="zh-CN" altLang="en-US" sz="1200" dirty="0" smtClean="0"/>
              <a:t>提供法规库勾选子库和跨库一键检索的</a:t>
            </a:r>
            <a:r>
              <a:rPr lang="zh-CN" altLang="en-US" sz="1200" dirty="0"/>
              <a:t>方便。</a:t>
            </a:r>
            <a:endParaRPr lang="zh-CN" altLang="en-US" sz="1200" b="0" dirty="0">
              <a:latin typeface="Times New Roman" pitchFamily="18" charset="0"/>
              <a:cs typeface="Times New Roman" pitchFamily="18" charset="0"/>
            </a:endParaRPr>
          </a:p>
        </p:txBody>
      </p:sp>
      <p:sp>
        <p:nvSpPr>
          <p:cNvPr id="11" name="Rectangle 10"/>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sp>
        <p:nvSpPr>
          <p:cNvPr id="12" name="Rectangle 11"/>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sp>
        <p:nvSpPr>
          <p:cNvPr id="22" name="AutoShape 8"/>
          <p:cNvSpPr>
            <a:spLocks noChangeArrowheads="1"/>
          </p:cNvSpPr>
          <p:nvPr/>
        </p:nvSpPr>
        <p:spPr bwMode="auto">
          <a:xfrm>
            <a:off x="3283189" y="5810262"/>
            <a:ext cx="1524000" cy="642942"/>
          </a:xfrm>
          <a:prstGeom prst="wedgeRoundRectCallout">
            <a:avLst>
              <a:gd name="adj1" fmla="val -48333"/>
              <a:gd name="adj2" fmla="val 389"/>
              <a:gd name="adj3" fmla="val 16667"/>
            </a:avLst>
          </a:prstGeom>
          <a:solidFill>
            <a:srgbClr val="FFFFFF"/>
          </a:solidFill>
          <a:ln w="9525">
            <a:solidFill>
              <a:srgbClr val="000000"/>
            </a:solidFill>
            <a:miter lim="800000"/>
            <a:headEnd/>
            <a:tailEnd/>
          </a:ln>
        </p:spPr>
        <p:txBody>
          <a:bodyPr/>
          <a:lstStyle/>
          <a:p>
            <a:pPr algn="l"/>
            <a:r>
              <a:rPr lang="zh-CN" altLang="en-US" sz="1200" dirty="0">
                <a:latin typeface="Times New Roman" pitchFamily="18" charset="0"/>
                <a:cs typeface="Times New Roman" pitchFamily="18" charset="0"/>
              </a:rPr>
              <a:t>方便强大的检索词联想记忆功能</a:t>
            </a:r>
          </a:p>
        </p:txBody>
      </p:sp>
      <p:sp>
        <p:nvSpPr>
          <p:cNvPr id="25" name="Rectangle 9"/>
          <p:cNvSpPr>
            <a:spLocks noChangeArrowheads="1"/>
          </p:cNvSpPr>
          <p:nvPr/>
        </p:nvSpPr>
        <p:spPr bwMode="auto">
          <a:xfrm>
            <a:off x="4643454" y="1695450"/>
            <a:ext cx="2285984" cy="1066800"/>
          </a:xfrm>
          <a:prstGeom prst="rect">
            <a:avLst/>
          </a:prstGeom>
          <a:solidFill>
            <a:srgbClr val="FFFFFF"/>
          </a:solidFill>
          <a:ln w="9525">
            <a:solidFill>
              <a:srgbClr val="000000"/>
            </a:solidFill>
            <a:miter lim="800000"/>
            <a:headEnd/>
            <a:tailEnd/>
          </a:ln>
        </p:spPr>
        <p:txBody>
          <a:bodyPr/>
          <a:lstStyle/>
          <a:p>
            <a:pPr algn="just"/>
            <a:r>
              <a:rPr lang="en-US" altLang="zh-CN" sz="1200" b="0" dirty="0">
                <a:latin typeface="Times New Roman" pitchFamily="18" charset="0"/>
              </a:rPr>
              <a:t>“</a:t>
            </a:r>
            <a:r>
              <a:rPr lang="zh-CN" altLang="en-US" sz="1200" b="0" dirty="0">
                <a:latin typeface="Times New Roman" pitchFamily="18" charset="0"/>
              </a:rPr>
              <a:t>标题”是指在搜索结果的标题中包含搜索项的内容；</a:t>
            </a:r>
          </a:p>
          <a:p>
            <a:pPr algn="just"/>
            <a:r>
              <a:rPr lang="zh-CN" altLang="en-US" sz="1200" b="0" dirty="0">
                <a:latin typeface="Times New Roman" pitchFamily="18" charset="0"/>
              </a:rPr>
              <a:t>“全文”是指在搜索结果的全部内容中包含搜索项的内容</a:t>
            </a:r>
          </a:p>
        </p:txBody>
      </p:sp>
      <p:sp>
        <p:nvSpPr>
          <p:cNvPr id="26" name="Rectangle 10"/>
          <p:cNvSpPr>
            <a:spLocks noChangeArrowheads="1"/>
          </p:cNvSpPr>
          <p:nvPr/>
        </p:nvSpPr>
        <p:spPr bwMode="auto">
          <a:xfrm>
            <a:off x="247074" y="3356992"/>
            <a:ext cx="6072230" cy="1571636"/>
          </a:xfrm>
          <a:prstGeom prst="rect">
            <a:avLst/>
          </a:prstGeom>
          <a:solidFill>
            <a:srgbClr val="FFFFFF"/>
          </a:solidFill>
          <a:ln w="9525">
            <a:solidFill>
              <a:srgbClr val="000000"/>
            </a:solidFill>
            <a:miter lim="800000"/>
            <a:headEnd/>
            <a:tailEnd/>
          </a:ln>
        </p:spPr>
        <p:txBody>
          <a:bodyPr/>
          <a:lstStyle/>
          <a:p>
            <a:pPr algn="l"/>
            <a:r>
              <a:rPr lang="zh-CN" altLang="en-US" sz="1200" b="0" dirty="0" smtClean="0">
                <a:latin typeface="Times New Roman" pitchFamily="18" charset="0"/>
              </a:rPr>
              <a:t>（</a:t>
            </a:r>
            <a:r>
              <a:rPr lang="zh-CN" altLang="zh-CN" sz="1200" b="0" dirty="0">
                <a:latin typeface="Times New Roman" pitchFamily="18" charset="0"/>
              </a:rPr>
              <a:t>1</a:t>
            </a:r>
            <a:r>
              <a:rPr lang="zh-CN" altLang="en-US" sz="1200" b="0" dirty="0">
                <a:latin typeface="Times New Roman" pitchFamily="18" charset="0"/>
              </a:rPr>
              <a:t>）精确：即完全匹配的检索模式，同以前的检索方式，且默认为精确检索。</a:t>
            </a:r>
          </a:p>
          <a:p>
            <a:pPr algn="l"/>
            <a:r>
              <a:rPr lang="zh-CN" altLang="en-US" sz="1200" b="0" dirty="0">
                <a:latin typeface="Times New Roman" pitchFamily="18" charset="0"/>
              </a:rPr>
              <a:t>（</a:t>
            </a:r>
            <a:r>
              <a:rPr lang="zh-CN" altLang="zh-CN" sz="1200" b="0" dirty="0">
                <a:latin typeface="Times New Roman" pitchFamily="18" charset="0"/>
              </a:rPr>
              <a:t>2</a:t>
            </a:r>
            <a:r>
              <a:rPr lang="zh-CN" altLang="en-US" sz="1200" b="0" dirty="0">
                <a:latin typeface="Times New Roman" pitchFamily="18" charset="0"/>
              </a:rPr>
              <a:t>）模糊：对用户输入的关键词词串进行分词处理，忽略词之间的位置关系进行简单的逻辑运算，并检索出分词处理后的结果。</a:t>
            </a:r>
          </a:p>
          <a:p>
            <a:pPr algn="just"/>
            <a:r>
              <a:rPr lang="zh-CN" altLang="en-US" sz="1200" b="0" dirty="0">
                <a:latin typeface="Times New Roman" pitchFamily="18" charset="0"/>
              </a:rPr>
              <a:t>（</a:t>
            </a:r>
            <a:r>
              <a:rPr lang="en-US" altLang="zh-CN" sz="1200" b="0" dirty="0">
                <a:latin typeface="Times New Roman" pitchFamily="18" charset="0"/>
              </a:rPr>
              <a:t>3</a:t>
            </a:r>
            <a:r>
              <a:rPr lang="zh-CN" altLang="en-US" sz="1200" b="0" dirty="0">
                <a:latin typeface="Times New Roman" pitchFamily="18" charset="0"/>
              </a:rPr>
              <a:t>）同句 ：所输入的关键词（仅在输入两个或两个以上词的时候有效）在同一句（两个标点符号之间）中同时出现，一般在全文关键词中使用，能更精确的检索出您所需的文件。</a:t>
            </a:r>
          </a:p>
          <a:p>
            <a:pPr algn="just"/>
            <a:r>
              <a:rPr lang="zh-CN" altLang="en-US" sz="1200" b="0" dirty="0">
                <a:latin typeface="Times New Roman" pitchFamily="18" charset="0"/>
              </a:rPr>
              <a:t>（</a:t>
            </a:r>
            <a:r>
              <a:rPr lang="en-US" altLang="zh-CN" sz="1200" b="0" dirty="0">
                <a:latin typeface="Times New Roman" pitchFamily="18" charset="0"/>
              </a:rPr>
              <a:t>4</a:t>
            </a:r>
            <a:r>
              <a:rPr lang="zh-CN" altLang="en-US" sz="1200" b="0" dirty="0">
                <a:latin typeface="Times New Roman" pitchFamily="18" charset="0"/>
              </a:rPr>
              <a:t>）同段 ：所输入的关键词（仅在输入两个或两个以上词的时候有效）在同一段中同时出现，一般在全文关键词中使用。</a:t>
            </a:r>
          </a:p>
        </p:txBody>
      </p:sp>
      <p:pic>
        <p:nvPicPr>
          <p:cNvPr id="29" name="Picture 3"/>
          <p:cNvPicPr>
            <a:picLocks noChangeAspect="1" noChangeArrowheads="1"/>
          </p:cNvPicPr>
          <p:nvPr/>
        </p:nvPicPr>
        <p:blipFill>
          <a:blip r:embed="rId6"/>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71663"/>
            <a:ext cx="9036496"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3"/>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26629" name="Rectangle 5"/>
          <p:cNvSpPr>
            <a:spLocks noGrp="1" noChangeArrowheads="1"/>
          </p:cNvSpPr>
          <p:nvPr>
            <p:ph type="body" idx="1"/>
          </p:nvPr>
        </p:nvSpPr>
        <p:spPr>
          <a:xfrm>
            <a:off x="304800" y="1600200"/>
            <a:ext cx="6705600" cy="457200"/>
          </a:xfrm>
        </p:spPr>
        <p:txBody>
          <a:bodyPr/>
          <a:lstStyle/>
          <a:p>
            <a:pPr eaLnBrk="1" hangingPunct="1">
              <a:buClr>
                <a:srgbClr val="CC3300"/>
              </a:buClr>
              <a:buFont typeface="Wingdings" pitchFamily="2" charset="2"/>
              <a:buChar char="n"/>
            </a:pPr>
            <a:r>
              <a:rPr lang="zh-CN" altLang="en-US" sz="2000" dirty="0" smtClean="0">
                <a:solidFill>
                  <a:srgbClr val="FF3300"/>
                </a:solidFill>
              </a:rPr>
              <a:t>专业精准的高级检索功能</a:t>
            </a:r>
          </a:p>
        </p:txBody>
      </p:sp>
      <p:sp>
        <p:nvSpPr>
          <p:cNvPr id="26630" name="AutoShape 8"/>
          <p:cNvSpPr>
            <a:spLocks noChangeArrowheads="1"/>
          </p:cNvSpPr>
          <p:nvPr/>
        </p:nvSpPr>
        <p:spPr bwMode="auto">
          <a:xfrm>
            <a:off x="6786578" y="1571612"/>
            <a:ext cx="2057400" cy="609600"/>
          </a:xfrm>
          <a:prstGeom prst="wedgeRoundRectCallout">
            <a:avLst>
              <a:gd name="adj1" fmla="val -53889"/>
              <a:gd name="adj2" fmla="val -39194"/>
              <a:gd name="adj3" fmla="val 16667"/>
            </a:avLst>
          </a:prstGeom>
          <a:solidFill>
            <a:srgbClr val="FFFFFF"/>
          </a:solidFill>
          <a:ln w="9525">
            <a:solidFill>
              <a:srgbClr val="000000"/>
            </a:solidFill>
            <a:miter lim="800000"/>
            <a:headEnd/>
            <a:tailEnd/>
          </a:ln>
        </p:spPr>
        <p:txBody>
          <a:bodyPr/>
          <a:lstStyle/>
          <a:p>
            <a:pPr algn="l"/>
            <a:r>
              <a:rPr lang="zh-CN" altLang="en-US" sz="1200" b="0" dirty="0">
                <a:latin typeface="Times New Roman" pitchFamily="18" charset="0"/>
                <a:cs typeface="Times New Roman" pitchFamily="18" charset="0"/>
              </a:rPr>
              <a:t>有</a:t>
            </a:r>
            <a:r>
              <a:rPr lang="zh-CN" altLang="en-US" sz="1200" b="0" dirty="0" smtClean="0">
                <a:latin typeface="Times New Roman" pitchFamily="18" charset="0"/>
                <a:cs typeface="Times New Roman" pitchFamily="18" charset="0"/>
              </a:rPr>
              <a:t>按效力级别分组</a:t>
            </a:r>
            <a:r>
              <a:rPr lang="zh-CN" altLang="en-US" sz="1200" b="0" dirty="0">
                <a:latin typeface="Times New Roman" pitchFamily="18" charset="0"/>
                <a:cs typeface="Times New Roman" pitchFamily="18" charset="0"/>
              </a:rPr>
              <a:t>和按发布日期排序两种可选择</a:t>
            </a:r>
          </a:p>
        </p:txBody>
      </p:sp>
      <p:sp>
        <p:nvSpPr>
          <p:cNvPr id="26631" name="Rectangle 10"/>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sp>
        <p:nvSpPr>
          <p:cNvPr id="26632" name="Rectangle 11"/>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pic>
        <p:nvPicPr>
          <p:cNvPr id="26634" name="Picture 18"/>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26642" name="Line 9"/>
          <p:cNvSpPr>
            <a:spLocks noChangeShapeType="1"/>
          </p:cNvSpPr>
          <p:nvPr/>
        </p:nvSpPr>
        <p:spPr bwMode="auto">
          <a:xfrm flipV="1">
            <a:off x="5643570" y="1785926"/>
            <a:ext cx="1071570" cy="642942"/>
          </a:xfrm>
          <a:prstGeom prst="line">
            <a:avLst/>
          </a:prstGeom>
          <a:noFill/>
          <a:ln w="19050">
            <a:solidFill>
              <a:srgbClr val="FF0000"/>
            </a:solidFill>
            <a:round/>
            <a:headEnd/>
            <a:tailEnd type="triangle" w="med" len="med"/>
          </a:ln>
        </p:spPr>
        <p:txBody>
          <a:bodyPr/>
          <a:lstStyle/>
          <a:p>
            <a:endParaRPr lang="zh-CN" altLang="en-US"/>
          </a:p>
        </p:txBody>
      </p:sp>
      <p:sp>
        <p:nvSpPr>
          <p:cNvPr id="21" name="AutoShape 8"/>
          <p:cNvSpPr>
            <a:spLocks noChangeArrowheads="1"/>
          </p:cNvSpPr>
          <p:nvPr/>
        </p:nvSpPr>
        <p:spPr bwMode="auto">
          <a:xfrm>
            <a:off x="7595443" y="5013176"/>
            <a:ext cx="1143008" cy="1000132"/>
          </a:xfrm>
          <a:prstGeom prst="wedgeRoundRectCallout">
            <a:avLst>
              <a:gd name="adj1" fmla="val -75000"/>
              <a:gd name="adj2" fmla="val -5404"/>
              <a:gd name="adj3" fmla="val 16667"/>
            </a:avLst>
          </a:prstGeom>
          <a:solidFill>
            <a:srgbClr val="FFFFFF"/>
          </a:solidFill>
          <a:ln w="9525">
            <a:solidFill>
              <a:srgbClr val="000000"/>
            </a:solidFill>
            <a:miter lim="800000"/>
            <a:headEnd/>
            <a:tailEnd/>
          </a:ln>
        </p:spPr>
        <p:txBody>
          <a:bodyPr/>
          <a:lstStyle/>
          <a:p>
            <a:pPr algn="l"/>
            <a:r>
              <a:rPr lang="zh-CN" altLang="en-US" sz="1200" b="0" dirty="0" smtClean="0">
                <a:latin typeface="Times New Roman" pitchFamily="18" charset="0"/>
                <a:cs typeface="Times New Roman" pitchFamily="18" charset="0"/>
              </a:rPr>
              <a:t>高级检索字段数丰富，法规库有</a:t>
            </a:r>
            <a:r>
              <a:rPr lang="en-US" altLang="zh-CN" sz="1200" dirty="0" smtClean="0">
                <a:latin typeface="Times New Roman" pitchFamily="18" charset="0"/>
                <a:cs typeface="Times New Roman" pitchFamily="18" charset="0"/>
              </a:rPr>
              <a:t>11</a:t>
            </a:r>
            <a:r>
              <a:rPr lang="zh-CN" altLang="en-US" sz="1200" b="0" dirty="0" smtClean="0">
                <a:latin typeface="Times New Roman" pitchFamily="18" charset="0"/>
                <a:cs typeface="Times New Roman" pitchFamily="18" charset="0"/>
              </a:rPr>
              <a:t>个检索字段</a:t>
            </a:r>
            <a:endParaRPr lang="zh-CN" altLang="en-US" sz="1200" b="0" dirty="0">
              <a:latin typeface="Times New Roman" pitchFamily="18" charset="0"/>
              <a:cs typeface="Times New Roman" pitchFamily="18" charset="0"/>
            </a:endParaRPr>
          </a:p>
        </p:txBody>
      </p:sp>
      <p:pic>
        <p:nvPicPr>
          <p:cNvPr id="18" name="Picture 18"/>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pic>
        <p:nvPicPr>
          <p:cNvPr id="22"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23"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24" name="Text Box 9"/>
          <p:cNvSpPr txBox="1">
            <a:spLocks noChangeArrowheads="1"/>
          </p:cNvSpPr>
          <p:nvPr/>
        </p:nvSpPr>
        <p:spPr bwMode="auto">
          <a:xfrm>
            <a:off x="214282" y="1214422"/>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26"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25"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38338"/>
            <a:ext cx="9144000" cy="480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3"/>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26631" name="Rectangle 10"/>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sp>
        <p:nvSpPr>
          <p:cNvPr id="26632" name="Rectangle 11"/>
          <p:cNvSpPr>
            <a:spLocks noChangeArrowheads="1"/>
          </p:cNvSpPr>
          <p:nvPr/>
        </p:nvSpPr>
        <p:spPr bwMode="auto">
          <a:xfrm>
            <a:off x="-219075" y="1147763"/>
            <a:ext cx="9144000" cy="0"/>
          </a:xfrm>
          <a:prstGeom prst="rect">
            <a:avLst/>
          </a:prstGeom>
          <a:noFill/>
          <a:ln w="9525" algn="ctr">
            <a:noFill/>
            <a:miter lim="800000"/>
            <a:headEnd/>
            <a:tailEnd/>
          </a:ln>
        </p:spPr>
        <p:txBody>
          <a:bodyPr wrap="none" anchor="ctr">
            <a:spAutoFit/>
          </a:bodyPr>
          <a:lstStyle/>
          <a:p>
            <a:endParaRPr lang="zh-CN" altLang="en-US"/>
          </a:p>
        </p:txBody>
      </p:sp>
      <p:pic>
        <p:nvPicPr>
          <p:cNvPr id="26634" name="Picture 18"/>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17" name="Rectangle 5"/>
          <p:cNvSpPr txBox="1">
            <a:spLocks noChangeArrowheads="1"/>
          </p:cNvSpPr>
          <p:nvPr/>
        </p:nvSpPr>
        <p:spPr>
          <a:xfrm>
            <a:off x="285720" y="1571612"/>
            <a:ext cx="6705600" cy="457200"/>
          </a:xfrm>
          <a:prstGeom prst="rect">
            <a:avLst/>
          </a:prstGeom>
        </p:spPr>
        <p:txBody>
          <a:bodyPr vert="horz" lIns="91440" tIns="45720" rIns="91440" bIns="45720" rtlCol="0">
            <a:normAutofit/>
          </a:bodyPr>
          <a:lstStyle/>
          <a:p>
            <a:pPr>
              <a:buClr>
                <a:srgbClr val="CC3300"/>
              </a:buClr>
              <a:buFont typeface="Wingdings" pitchFamily="2" charset="2"/>
              <a:buChar char="n"/>
            </a:pPr>
            <a:r>
              <a:rPr lang="zh-CN" altLang="en-US" sz="2000" dirty="0" smtClean="0">
                <a:solidFill>
                  <a:srgbClr val="FF3300"/>
                </a:solidFill>
              </a:rPr>
              <a:t>体贴人性的页面检索</a:t>
            </a:r>
          </a:p>
        </p:txBody>
      </p:sp>
      <p:sp>
        <p:nvSpPr>
          <p:cNvPr id="18"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19" name="Text Box 9"/>
          <p:cNvSpPr txBox="1">
            <a:spLocks noChangeArrowheads="1"/>
          </p:cNvSpPr>
          <p:nvPr/>
        </p:nvSpPr>
        <p:spPr bwMode="auto">
          <a:xfrm>
            <a:off x="214282" y="1214422"/>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20"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sp>
        <p:nvSpPr>
          <p:cNvPr id="24" name="Line 9"/>
          <p:cNvSpPr>
            <a:spLocks noChangeShapeType="1"/>
          </p:cNvSpPr>
          <p:nvPr/>
        </p:nvSpPr>
        <p:spPr bwMode="auto">
          <a:xfrm>
            <a:off x="4495800" y="2362200"/>
            <a:ext cx="1371600" cy="1752600"/>
          </a:xfrm>
          <a:prstGeom prst="line">
            <a:avLst/>
          </a:prstGeom>
          <a:noFill/>
          <a:ln w="19050">
            <a:solidFill>
              <a:srgbClr val="FF0000"/>
            </a:solidFill>
            <a:round/>
            <a:headEnd/>
            <a:tailEnd type="triangle" w="med" len="med"/>
          </a:ln>
        </p:spPr>
        <p:txBody>
          <a:bodyPr/>
          <a:lstStyle/>
          <a:p>
            <a:endParaRPr lang="zh-CN" altLang="en-US"/>
          </a:p>
        </p:txBody>
      </p:sp>
      <p:sp>
        <p:nvSpPr>
          <p:cNvPr id="25" name="AutoShape 8"/>
          <p:cNvSpPr>
            <a:spLocks noChangeArrowheads="1"/>
          </p:cNvSpPr>
          <p:nvPr/>
        </p:nvSpPr>
        <p:spPr bwMode="auto">
          <a:xfrm>
            <a:off x="5943600" y="2819400"/>
            <a:ext cx="2986118" cy="1895484"/>
          </a:xfrm>
          <a:prstGeom prst="wedgeRoundRectCallout">
            <a:avLst>
              <a:gd name="adj1" fmla="val -42523"/>
              <a:gd name="adj2" fmla="val -49995"/>
              <a:gd name="adj3" fmla="val 16667"/>
            </a:avLst>
          </a:prstGeom>
          <a:solidFill>
            <a:srgbClr val="FFFFFF"/>
          </a:solidFill>
          <a:ln w="9525">
            <a:solidFill>
              <a:srgbClr val="000000"/>
            </a:solidFill>
            <a:miter lim="800000"/>
            <a:headEnd/>
            <a:tailEnd/>
          </a:ln>
        </p:spPr>
        <p:txBody>
          <a:bodyPr/>
          <a:lstStyle/>
          <a:p>
            <a:pPr algn="l">
              <a:buClr>
                <a:srgbClr val="C00000"/>
              </a:buClr>
              <a:buFont typeface="Wingdings" pitchFamily="2" charset="2"/>
              <a:buChar char="Ø"/>
            </a:pPr>
            <a:r>
              <a:rPr lang="zh-CN" altLang="en-US" sz="1400"/>
              <a:t>在全文页面可随时进行细致检索并可标亮检索结果；</a:t>
            </a:r>
            <a:endParaRPr lang="en-US" altLang="zh-CN" sz="1400"/>
          </a:p>
          <a:p>
            <a:pPr algn="l">
              <a:buClr>
                <a:srgbClr val="C00000"/>
              </a:buClr>
              <a:buFont typeface="Wingdings" pitchFamily="2" charset="2"/>
              <a:buChar char="Ø"/>
            </a:pPr>
            <a:endParaRPr lang="en-US" altLang="zh-CN" sz="1400"/>
          </a:p>
          <a:p>
            <a:pPr algn="l">
              <a:buClr>
                <a:srgbClr val="C00000"/>
              </a:buClr>
              <a:buFont typeface="Wingdings" pitchFamily="2" charset="2"/>
              <a:buChar char="Ø"/>
            </a:pPr>
            <a:r>
              <a:rPr lang="zh-CN" altLang="en-US" sz="1400">
                <a:latin typeface="Times New Roman" pitchFamily="18" charset="0"/>
                <a:cs typeface="Times New Roman" pitchFamily="18" charset="0"/>
              </a:rPr>
              <a:t>可查看上一条下一条及回到第一条检索结果</a:t>
            </a:r>
            <a:endParaRPr lang="en-US" altLang="zh-CN" sz="1400">
              <a:latin typeface="Times New Roman" pitchFamily="18" charset="0"/>
              <a:cs typeface="Times New Roman" pitchFamily="18" charset="0"/>
            </a:endParaRPr>
          </a:p>
          <a:p>
            <a:pPr algn="l">
              <a:buClr>
                <a:srgbClr val="C00000"/>
              </a:buClr>
              <a:buFont typeface="Wingdings" pitchFamily="2" charset="2"/>
              <a:buChar char="Ø"/>
            </a:pPr>
            <a:endParaRPr lang="zh-CN" altLang="en-US" sz="1400">
              <a:latin typeface="Times New Roman" pitchFamily="18" charset="0"/>
              <a:cs typeface="Times New Roman" pitchFamily="18" charset="0"/>
            </a:endParaRPr>
          </a:p>
          <a:p>
            <a:pPr algn="l">
              <a:buClr>
                <a:srgbClr val="C00000"/>
              </a:buClr>
              <a:buFont typeface="Wingdings" pitchFamily="2" charset="2"/>
              <a:buChar char="Ø"/>
            </a:pPr>
            <a:r>
              <a:rPr lang="zh-CN" altLang="en-US" sz="1400"/>
              <a:t>可聚集命中搜索结果，并可直接跳转；</a:t>
            </a:r>
            <a:endParaRPr lang="en-US" altLang="zh-CN" sz="1400"/>
          </a:p>
          <a:p>
            <a:pPr algn="l">
              <a:buClr>
                <a:srgbClr val="C00000"/>
              </a:buClr>
              <a:buFont typeface="Wingdings" pitchFamily="2" charset="2"/>
              <a:buChar char="Ø"/>
            </a:pPr>
            <a:endParaRPr lang="en-US" altLang="zh-CN" sz="1400"/>
          </a:p>
        </p:txBody>
      </p:sp>
      <p:sp>
        <p:nvSpPr>
          <p:cNvPr id="27" name="Line 9"/>
          <p:cNvSpPr>
            <a:spLocks noChangeShapeType="1"/>
          </p:cNvSpPr>
          <p:nvPr/>
        </p:nvSpPr>
        <p:spPr bwMode="auto">
          <a:xfrm>
            <a:off x="1981200" y="2286000"/>
            <a:ext cx="4114800" cy="762000"/>
          </a:xfrm>
          <a:prstGeom prst="line">
            <a:avLst/>
          </a:prstGeom>
          <a:noFill/>
          <a:ln w="19050">
            <a:solidFill>
              <a:srgbClr val="FF0000"/>
            </a:solidFill>
            <a:round/>
            <a:headEnd/>
            <a:tailEnd type="triangle" w="med" len="med"/>
          </a:ln>
        </p:spPr>
        <p:txBody>
          <a:bodyPr/>
          <a:lstStyle/>
          <a:p>
            <a:endParaRPr lang="zh-CN" altLang="en-US"/>
          </a:p>
        </p:txBody>
      </p:sp>
      <p:sp>
        <p:nvSpPr>
          <p:cNvPr id="29" name="Line 9"/>
          <p:cNvSpPr>
            <a:spLocks noChangeShapeType="1"/>
          </p:cNvSpPr>
          <p:nvPr/>
        </p:nvSpPr>
        <p:spPr bwMode="auto">
          <a:xfrm>
            <a:off x="3276600" y="2362200"/>
            <a:ext cx="2667000" cy="1295400"/>
          </a:xfrm>
          <a:prstGeom prst="line">
            <a:avLst/>
          </a:prstGeom>
          <a:noFill/>
          <a:ln w="19050">
            <a:solidFill>
              <a:srgbClr val="FF0000"/>
            </a:solidFill>
            <a:round/>
            <a:headEnd/>
            <a:tailEnd type="triangle" w="med" len="med"/>
          </a:ln>
        </p:spPr>
        <p:txBody>
          <a:bodyPr/>
          <a:lstStyle/>
          <a:p>
            <a:endParaRPr lang="zh-CN" altLang="en-US"/>
          </a:p>
        </p:txBody>
      </p:sp>
      <p:pic>
        <p:nvPicPr>
          <p:cNvPr id="21"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聚类分组</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11" name="Rectangle 13"/>
          <p:cNvSpPr>
            <a:spLocks noChangeArrowheads="1"/>
          </p:cNvSpPr>
          <p:nvPr/>
        </p:nvSpPr>
        <p:spPr bwMode="auto">
          <a:xfrm>
            <a:off x="142844" y="2714620"/>
            <a:ext cx="1500198" cy="2643206"/>
          </a:xfrm>
          <a:prstGeom prst="rect">
            <a:avLst/>
          </a:prstGeom>
          <a:solidFill>
            <a:srgbClr val="FFFFFF"/>
          </a:solidFill>
          <a:ln w="9525">
            <a:solidFill>
              <a:srgbClr val="000000"/>
            </a:solidFill>
            <a:miter lim="800000"/>
            <a:headEnd/>
            <a:tailEnd/>
          </a:ln>
        </p:spPr>
        <p:txBody>
          <a:bodyPr/>
          <a:lstStyle/>
          <a:p>
            <a:pPr algn="just"/>
            <a:r>
              <a:rPr lang="zh-CN" altLang="en-US" sz="1400" b="0" dirty="0">
                <a:latin typeface="Times New Roman" pitchFamily="18" charset="0"/>
              </a:rPr>
              <a:t>页面左侧一栏显示聚类分组，如图中可根据“效力级别”、“发布部门”、“时效性”、“法规类别”等进行筛选，每一分组后面附有搜索到的篇数，以便于查看及</a:t>
            </a:r>
            <a:r>
              <a:rPr lang="zh-CN" altLang="en-US" sz="1400" b="0" dirty="0" smtClean="0">
                <a:latin typeface="Times New Roman" pitchFamily="18" charset="0"/>
              </a:rPr>
              <a:t>统计。</a:t>
            </a:r>
            <a:endParaRPr lang="zh-CN" altLang="en-US" sz="1400" dirty="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486" y="1630611"/>
            <a:ext cx="7429520"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9"/>
          <p:cNvSpPr>
            <a:spLocks noChangeShapeType="1"/>
          </p:cNvSpPr>
          <p:nvPr/>
        </p:nvSpPr>
        <p:spPr bwMode="auto">
          <a:xfrm flipH="1">
            <a:off x="1285852" y="2285992"/>
            <a:ext cx="542924" cy="428628"/>
          </a:xfrm>
          <a:prstGeom prst="line">
            <a:avLst/>
          </a:prstGeom>
          <a:noFill/>
          <a:ln w="22225">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8" y="2000240"/>
            <a:ext cx="9067800" cy="482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utoShape 12"/>
          <p:cNvSpPr>
            <a:spLocks noChangeArrowheads="1"/>
          </p:cNvSpPr>
          <p:nvPr/>
        </p:nvSpPr>
        <p:spPr bwMode="auto">
          <a:xfrm>
            <a:off x="5667028" y="3363905"/>
            <a:ext cx="3429000" cy="1047752"/>
          </a:xfrm>
          <a:prstGeom prst="roundRect">
            <a:avLst>
              <a:gd name="adj" fmla="val 16667"/>
            </a:avLst>
          </a:prstGeom>
          <a:solidFill>
            <a:srgbClr val="FFFFFF"/>
          </a:solidFill>
          <a:ln w="9525">
            <a:solidFill>
              <a:srgbClr val="000000"/>
            </a:solidFill>
            <a:round/>
            <a:headEnd/>
            <a:tailEnd/>
          </a:ln>
        </p:spPr>
        <p:txBody>
          <a:bodyPr/>
          <a:lstStyle/>
          <a:p>
            <a:r>
              <a:rPr lang="zh-CN" altLang="en-US" sz="1400"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③</a:t>
            </a:r>
            <a:r>
              <a:rPr lang="zh-CN" altLang="en-US" sz="1400" dirty="0" smtClean="0">
                <a:latin typeface="Times New Roman" pitchFamily="18" charset="0"/>
                <a:cs typeface="Times New Roman" pitchFamily="18" charset="0"/>
              </a:rPr>
              <a:t>在检索目录标题下有</a:t>
            </a:r>
            <a:r>
              <a:rPr lang="zh-CN" altLang="en-US" sz="1400" dirty="0" smtClean="0"/>
              <a:t>“发文字号、发布部门、时效性、效力级别”等四个字段信息显示，方便直观了解该文件主要信息</a:t>
            </a:r>
            <a:r>
              <a:rPr lang="zh-CN" altLang="en-US" sz="1200" b="0" dirty="0" smtClean="0">
                <a:latin typeface="Times New Roman" pitchFamily="18" charset="0"/>
                <a:cs typeface="Times New Roman" pitchFamily="18" charset="0"/>
              </a:rPr>
              <a:t>；</a:t>
            </a:r>
            <a:endParaRPr lang="zh-CN" altLang="en-US" b="0" dirty="0"/>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结果显示</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11" name="AutoShape 10"/>
          <p:cNvSpPr>
            <a:spLocks noChangeArrowheads="1"/>
          </p:cNvSpPr>
          <p:nvPr/>
        </p:nvSpPr>
        <p:spPr bwMode="auto">
          <a:xfrm>
            <a:off x="5750723" y="1571612"/>
            <a:ext cx="3429000" cy="857256"/>
          </a:xfrm>
          <a:prstGeom prst="roundRect">
            <a:avLst>
              <a:gd name="adj" fmla="val 16667"/>
            </a:avLst>
          </a:prstGeom>
          <a:solidFill>
            <a:srgbClr val="FFFFFF"/>
          </a:solidFill>
          <a:ln w="9525">
            <a:solidFill>
              <a:srgbClr val="000000"/>
            </a:solidFill>
            <a:round/>
            <a:headEnd/>
            <a:tailEnd/>
          </a:ln>
        </p:spPr>
        <p:txBody>
          <a:bodyPr/>
          <a:lstStyle/>
          <a:p>
            <a:pPr algn="l"/>
            <a:r>
              <a:rPr lang="en-US" altLang="zh-CN" sz="1400" b="0" dirty="0">
                <a:latin typeface="Times New Roman" pitchFamily="18" charset="0"/>
                <a:cs typeface="Times New Roman" pitchFamily="18" charset="0"/>
              </a:rPr>
              <a:t>①</a:t>
            </a:r>
            <a:r>
              <a:rPr lang="zh-CN" altLang="en-US" sz="1400" b="0" dirty="0">
                <a:latin typeface="Times New Roman" pitchFamily="18" charset="0"/>
                <a:cs typeface="Times New Roman" pitchFamily="18" charset="0"/>
              </a:rPr>
              <a:t>在检索框中输入检索内容，如</a:t>
            </a:r>
            <a:r>
              <a:rPr lang="zh-CN" altLang="en-US" sz="1400" b="0" dirty="0" smtClean="0">
                <a:latin typeface="Times New Roman" pitchFamily="18" charset="0"/>
                <a:cs typeface="Times New Roman" pitchFamily="18" charset="0"/>
              </a:rPr>
              <a:t>“著作权”，点击</a:t>
            </a:r>
            <a:r>
              <a:rPr lang="zh-CN" altLang="en-US" sz="1400" b="0" dirty="0">
                <a:latin typeface="Times New Roman" pitchFamily="18" charset="0"/>
                <a:cs typeface="Times New Roman" pitchFamily="18" charset="0"/>
              </a:rPr>
              <a:t>“全文”检索方式，进行全文检索</a:t>
            </a:r>
            <a:endParaRPr lang="zh-CN" altLang="en-US" sz="1400" b="0" dirty="0"/>
          </a:p>
        </p:txBody>
      </p:sp>
      <p:sp>
        <p:nvSpPr>
          <p:cNvPr id="12" name="Line 11"/>
          <p:cNvSpPr>
            <a:spLocks noChangeShapeType="1"/>
          </p:cNvSpPr>
          <p:nvPr/>
        </p:nvSpPr>
        <p:spPr bwMode="auto">
          <a:xfrm flipH="1">
            <a:off x="4562128" y="1924024"/>
            <a:ext cx="1276360" cy="220662"/>
          </a:xfrm>
          <a:prstGeom prst="line">
            <a:avLst/>
          </a:prstGeom>
          <a:noFill/>
          <a:ln w="34925">
            <a:solidFill>
              <a:srgbClr val="FF0000"/>
            </a:solidFill>
            <a:round/>
            <a:headEnd/>
            <a:tailEnd type="triangle" w="med" len="med"/>
          </a:ln>
        </p:spPr>
        <p:txBody>
          <a:bodyPr/>
          <a:lstStyle/>
          <a:p>
            <a:endParaRPr lang="zh-CN" altLang="en-US"/>
          </a:p>
        </p:txBody>
      </p:sp>
      <p:sp>
        <p:nvSpPr>
          <p:cNvPr id="13" name="AutoShape 12"/>
          <p:cNvSpPr>
            <a:spLocks noChangeArrowheads="1"/>
          </p:cNvSpPr>
          <p:nvPr/>
        </p:nvSpPr>
        <p:spPr bwMode="auto">
          <a:xfrm>
            <a:off x="5715000" y="2571744"/>
            <a:ext cx="3429000" cy="619124"/>
          </a:xfrm>
          <a:prstGeom prst="roundRect">
            <a:avLst>
              <a:gd name="adj" fmla="val 16667"/>
            </a:avLst>
          </a:prstGeom>
          <a:solidFill>
            <a:srgbClr val="FFFFFF"/>
          </a:solidFill>
          <a:ln w="9525">
            <a:solidFill>
              <a:srgbClr val="000000"/>
            </a:solidFill>
            <a:round/>
            <a:headEnd/>
            <a:tailEnd/>
          </a:ln>
        </p:spPr>
        <p:txBody>
          <a:bodyPr/>
          <a:lstStyle/>
          <a:p>
            <a:r>
              <a:rPr lang="zh-CN" altLang="en-US" sz="1400" dirty="0" smtClean="0">
                <a:latin typeface="Times New Roman" pitchFamily="18" charset="0"/>
                <a:cs typeface="Times New Roman" pitchFamily="18" charset="0"/>
              </a:rPr>
              <a:t>② 显示检索结果条数，左侧导航栏同时显示聚类分组检索结果条数</a:t>
            </a:r>
            <a:r>
              <a:rPr lang="zh-CN" altLang="en-US" sz="1200" b="0" dirty="0" smtClean="0">
                <a:latin typeface="Times New Roman" pitchFamily="18" charset="0"/>
                <a:cs typeface="Times New Roman" pitchFamily="18" charset="0"/>
              </a:rPr>
              <a:t>；</a:t>
            </a:r>
            <a:endParaRPr lang="zh-CN" altLang="en-US" b="0" dirty="0"/>
          </a:p>
        </p:txBody>
      </p:sp>
      <p:sp>
        <p:nvSpPr>
          <p:cNvPr id="16" name="AutoShape 16"/>
          <p:cNvSpPr>
            <a:spLocks noChangeArrowheads="1"/>
          </p:cNvSpPr>
          <p:nvPr/>
        </p:nvSpPr>
        <p:spPr bwMode="auto">
          <a:xfrm>
            <a:off x="28236" y="6121460"/>
            <a:ext cx="3428992" cy="571504"/>
          </a:xfrm>
          <a:prstGeom prst="roundRect">
            <a:avLst>
              <a:gd name="adj" fmla="val 16667"/>
            </a:avLst>
          </a:prstGeom>
          <a:solidFill>
            <a:srgbClr val="FFFFFF"/>
          </a:solidFill>
          <a:ln w="9525">
            <a:solidFill>
              <a:srgbClr val="000000"/>
            </a:solidFill>
            <a:round/>
            <a:headEnd/>
            <a:tailEnd/>
          </a:ln>
        </p:spPr>
        <p:txBody>
          <a:bodyPr/>
          <a:lstStyle/>
          <a:p>
            <a:pPr>
              <a:tabLst>
                <a:tab pos="266700" algn="l"/>
              </a:tabLst>
            </a:pPr>
            <a:r>
              <a:rPr lang="zh-CN" altLang="en-US" sz="1400" dirty="0" smtClean="0"/>
              <a:t>⑤</a:t>
            </a:r>
            <a:r>
              <a:rPr lang="zh-CN" altLang="en-US" sz="1400" b="0" dirty="0" smtClean="0">
                <a:latin typeface="Times New Roman" pitchFamily="18" charset="0"/>
                <a:cs typeface="Times New Roman" pitchFamily="18" charset="0"/>
              </a:rPr>
              <a:t>直接</a:t>
            </a:r>
            <a:r>
              <a:rPr lang="zh-CN" altLang="en-US" sz="1400" b="0" dirty="0">
                <a:latin typeface="Times New Roman" pitchFamily="18" charset="0"/>
                <a:cs typeface="Times New Roman" pitchFamily="18" charset="0"/>
              </a:rPr>
              <a:t>点击</a:t>
            </a:r>
            <a:r>
              <a:rPr lang="zh-CN" altLang="en-US" sz="1400" b="0" dirty="0" smtClean="0">
                <a:latin typeface="Times New Roman" pitchFamily="18" charset="0"/>
                <a:cs typeface="Times New Roman" pitchFamily="18" charset="0"/>
              </a:rPr>
              <a:t>标题、标题下方摘要、全文按钮都可打开全文</a:t>
            </a:r>
            <a:endParaRPr lang="zh-CN" altLang="en-US" sz="1400" b="0" dirty="0">
              <a:latin typeface="Times New Roman" pitchFamily="18" charset="0"/>
              <a:cs typeface="Times New Roman" pitchFamily="18" charset="0"/>
            </a:endParaRPr>
          </a:p>
        </p:txBody>
      </p:sp>
      <p:sp>
        <p:nvSpPr>
          <p:cNvPr id="17" name="Rectangle 17"/>
          <p:cNvSpPr>
            <a:spLocks noChangeArrowheads="1"/>
          </p:cNvSpPr>
          <p:nvPr/>
        </p:nvSpPr>
        <p:spPr bwMode="auto">
          <a:xfrm>
            <a:off x="2638114" y="4268781"/>
            <a:ext cx="714380" cy="285752"/>
          </a:xfrm>
          <a:prstGeom prst="rect">
            <a:avLst/>
          </a:prstGeom>
          <a:noFill/>
          <a:ln w="25400">
            <a:solidFill>
              <a:srgbClr val="00CCFF"/>
            </a:solidFill>
            <a:miter lim="800000"/>
            <a:headEnd/>
            <a:tailEnd/>
          </a:ln>
        </p:spPr>
        <p:txBody>
          <a:bodyPr/>
          <a:lstStyle/>
          <a:p>
            <a:endParaRPr lang="zh-CN" altLang="en-US"/>
          </a:p>
        </p:txBody>
      </p:sp>
      <p:sp>
        <p:nvSpPr>
          <p:cNvPr id="18" name="Line 18"/>
          <p:cNvSpPr>
            <a:spLocks noChangeShapeType="1"/>
          </p:cNvSpPr>
          <p:nvPr/>
        </p:nvSpPr>
        <p:spPr bwMode="auto">
          <a:xfrm flipV="1">
            <a:off x="3393272" y="3714752"/>
            <a:ext cx="2321735" cy="554029"/>
          </a:xfrm>
          <a:prstGeom prst="line">
            <a:avLst/>
          </a:prstGeom>
          <a:noFill/>
          <a:ln w="34925">
            <a:solidFill>
              <a:srgbClr val="00CCFF"/>
            </a:solidFill>
            <a:round/>
            <a:headEnd/>
            <a:tailEnd type="triangle" w="med" len="med"/>
          </a:ln>
        </p:spPr>
        <p:txBody>
          <a:bodyPr/>
          <a:lstStyle/>
          <a:p>
            <a:endParaRPr lang="zh-CN" altLang="en-US"/>
          </a:p>
        </p:txBody>
      </p:sp>
      <p:sp>
        <p:nvSpPr>
          <p:cNvPr id="23" name="Rectangle 5"/>
          <p:cNvSpPr txBox="1">
            <a:spLocks noChangeArrowheads="1"/>
          </p:cNvSpPr>
          <p:nvPr/>
        </p:nvSpPr>
        <p:spPr>
          <a:xfrm>
            <a:off x="285720" y="1571612"/>
            <a:ext cx="6705600" cy="457200"/>
          </a:xfrm>
          <a:prstGeom prst="rect">
            <a:avLst/>
          </a:prstGeom>
        </p:spPr>
        <p:txBody>
          <a:bodyPr vert="horz" lIns="91440" tIns="45720" rIns="91440" bIns="45720" rtlCol="0">
            <a:normAutofit/>
          </a:bodyPr>
          <a:lstStyle/>
          <a:p>
            <a:pPr>
              <a:buClr>
                <a:srgbClr val="CC3300"/>
              </a:buClr>
            </a:pPr>
            <a:endParaRPr lang="zh-CN" altLang="en-US" sz="2000" dirty="0" smtClean="0">
              <a:solidFill>
                <a:srgbClr val="FF3300"/>
              </a:solidFill>
            </a:endParaRPr>
          </a:p>
        </p:txBody>
      </p:sp>
      <p:cxnSp>
        <p:nvCxnSpPr>
          <p:cNvPr id="24" name="肘形连接符 23"/>
          <p:cNvCxnSpPr/>
          <p:nvPr/>
        </p:nvCxnSpPr>
        <p:spPr>
          <a:xfrm flipV="1">
            <a:off x="785786" y="3143248"/>
            <a:ext cx="5214974" cy="357190"/>
          </a:xfrm>
          <a:prstGeom prst="bentConnector3">
            <a:avLst>
              <a:gd name="adj1" fmla="val 50000"/>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
        <p:nvSpPr>
          <p:cNvPr id="28" name="AutoShape 12"/>
          <p:cNvSpPr>
            <a:spLocks noChangeArrowheads="1"/>
          </p:cNvSpPr>
          <p:nvPr/>
        </p:nvSpPr>
        <p:spPr bwMode="auto">
          <a:xfrm>
            <a:off x="39448" y="4941168"/>
            <a:ext cx="3429000" cy="1047752"/>
          </a:xfrm>
          <a:prstGeom prst="roundRect">
            <a:avLst>
              <a:gd name="adj" fmla="val 16667"/>
            </a:avLst>
          </a:prstGeom>
          <a:solidFill>
            <a:srgbClr val="FFFFFF"/>
          </a:solidFill>
          <a:ln w="9525">
            <a:solidFill>
              <a:srgbClr val="000000"/>
            </a:solidFill>
            <a:round/>
            <a:headEnd/>
            <a:tailEnd/>
          </a:ln>
        </p:spPr>
        <p:txBody>
          <a:bodyPr/>
          <a:lstStyle/>
          <a:p>
            <a:r>
              <a:rPr lang="en-US" altLang="zh-CN" sz="1400" dirty="0" smtClean="0">
                <a:latin typeface="Times New Roman" pitchFamily="18" charset="0"/>
                <a:cs typeface="Times New Roman" pitchFamily="18" charset="0"/>
              </a:rPr>
              <a:t>④</a:t>
            </a:r>
            <a:r>
              <a:rPr lang="zh-CN" altLang="en-US" sz="1400" dirty="0" smtClean="0">
                <a:latin typeface="Times New Roman" pitchFamily="18" charset="0"/>
                <a:cs typeface="Times New Roman" pitchFamily="18" charset="0"/>
              </a:rPr>
              <a:t>在检索目录标题下对关键词在全文中的具体位置标亮显示，同时显示命中次数，多个命中的情况下，</a:t>
            </a:r>
            <a:r>
              <a:rPr lang="zh-CN" altLang="en-US" sz="1400" b="0" dirty="0" smtClean="0">
                <a:latin typeface="Times New Roman" pitchFamily="18" charset="0"/>
                <a:cs typeface="Times New Roman" pitchFamily="18" charset="0"/>
              </a:rPr>
              <a:t>可</a:t>
            </a:r>
            <a:r>
              <a:rPr lang="zh-CN" altLang="en-US" sz="1400" b="0" dirty="0">
                <a:latin typeface="Times New Roman" pitchFamily="18" charset="0"/>
                <a:cs typeface="Times New Roman" pitchFamily="18" charset="0"/>
              </a:rPr>
              <a:t>点击</a:t>
            </a:r>
            <a:r>
              <a:rPr lang="zh-CN" altLang="en-US" sz="1400" b="0" dirty="0" smtClean="0">
                <a:latin typeface="Times New Roman" pitchFamily="18" charset="0"/>
                <a:cs typeface="Times New Roman" pitchFamily="18" charset="0"/>
              </a:rPr>
              <a:t>“更多命中”可进行</a:t>
            </a:r>
            <a:r>
              <a:rPr lang="zh-CN" altLang="en-US" sz="1400" b="0" dirty="0">
                <a:latin typeface="Times New Roman" pitchFamily="18" charset="0"/>
                <a:cs typeface="Times New Roman" pitchFamily="18" charset="0"/>
              </a:rPr>
              <a:t>摘要</a:t>
            </a:r>
            <a:r>
              <a:rPr lang="zh-CN" altLang="en-US" sz="1400" b="0" dirty="0" smtClean="0">
                <a:latin typeface="Times New Roman" pitchFamily="18" charset="0"/>
                <a:cs typeface="Times New Roman" pitchFamily="18" charset="0"/>
              </a:rPr>
              <a:t>浏览</a:t>
            </a:r>
            <a:r>
              <a:rPr lang="zh-CN" altLang="en-US" sz="1200" b="0" dirty="0" smtClean="0">
                <a:latin typeface="Times New Roman" pitchFamily="18" charset="0"/>
                <a:cs typeface="Times New Roman" pitchFamily="18" charset="0"/>
              </a:rPr>
              <a:t>；</a:t>
            </a:r>
            <a:endParaRPr lang="zh-CN" altLang="en-US" b="0" dirty="0"/>
          </a:p>
        </p:txBody>
      </p:sp>
      <p:sp>
        <p:nvSpPr>
          <p:cNvPr id="30" name="AutoShape 16"/>
          <p:cNvSpPr>
            <a:spLocks noChangeArrowheads="1"/>
          </p:cNvSpPr>
          <p:nvPr/>
        </p:nvSpPr>
        <p:spPr bwMode="auto">
          <a:xfrm>
            <a:off x="4123992" y="6319203"/>
            <a:ext cx="3428992" cy="357214"/>
          </a:xfrm>
          <a:prstGeom prst="roundRect">
            <a:avLst>
              <a:gd name="adj" fmla="val 16667"/>
            </a:avLst>
          </a:prstGeom>
          <a:solidFill>
            <a:srgbClr val="FFFFFF"/>
          </a:solidFill>
          <a:ln w="9525">
            <a:solidFill>
              <a:srgbClr val="000000"/>
            </a:solidFill>
            <a:round/>
            <a:headEnd/>
            <a:tailEnd/>
          </a:ln>
        </p:spPr>
        <p:txBody>
          <a:bodyPr/>
          <a:lstStyle/>
          <a:p>
            <a:pPr>
              <a:tabLst>
                <a:tab pos="266700" algn="l"/>
              </a:tabLst>
            </a:pPr>
            <a:r>
              <a:rPr lang="zh-CN" altLang="en-US" sz="1400" dirty="0" smtClean="0"/>
              <a:t>⑥快速地英文译本链接</a:t>
            </a:r>
            <a:endParaRPr lang="zh-CN" altLang="en-US" sz="1400" b="0" dirty="0">
              <a:latin typeface="Times New Roman" pitchFamily="18" charset="0"/>
              <a:cs typeface="Times New Roman" pitchFamily="18" charset="0"/>
            </a:endParaRPr>
          </a:p>
        </p:txBody>
      </p:sp>
      <p:sp>
        <p:nvSpPr>
          <p:cNvPr id="25" name="Line 11"/>
          <p:cNvSpPr>
            <a:spLocks noChangeShapeType="1"/>
          </p:cNvSpPr>
          <p:nvPr/>
        </p:nvSpPr>
        <p:spPr bwMode="auto">
          <a:xfrm flipH="1">
            <a:off x="3499856" y="4941168"/>
            <a:ext cx="3881672" cy="634207"/>
          </a:xfrm>
          <a:prstGeom prst="line">
            <a:avLst/>
          </a:prstGeom>
          <a:noFill/>
          <a:ln w="34925">
            <a:solidFill>
              <a:srgbClr val="FF0000"/>
            </a:solidFill>
            <a:round/>
            <a:headEnd/>
            <a:tailEnd type="triangle" w="med" len="med"/>
          </a:ln>
        </p:spPr>
        <p:txBody>
          <a:bodyPr/>
          <a:lstStyle/>
          <a:p>
            <a:endParaRPr lang="zh-CN" altLang="en-US"/>
          </a:p>
        </p:txBody>
      </p:sp>
      <p:sp>
        <p:nvSpPr>
          <p:cNvPr id="26" name="Line 11"/>
          <p:cNvSpPr>
            <a:spLocks noChangeShapeType="1"/>
          </p:cNvSpPr>
          <p:nvPr/>
        </p:nvSpPr>
        <p:spPr bwMode="auto">
          <a:xfrm flipH="1">
            <a:off x="7092280" y="5784850"/>
            <a:ext cx="1008112" cy="534353"/>
          </a:xfrm>
          <a:prstGeom prst="line">
            <a:avLst/>
          </a:prstGeom>
          <a:noFill/>
          <a:ln w="34925">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 y="2028812"/>
            <a:ext cx="9191625" cy="48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结果展示</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23" name="Rectangle 5"/>
          <p:cNvSpPr txBox="1">
            <a:spLocks noChangeArrowheads="1"/>
          </p:cNvSpPr>
          <p:nvPr/>
        </p:nvSpPr>
        <p:spPr>
          <a:xfrm>
            <a:off x="285720" y="1571612"/>
            <a:ext cx="6705600" cy="457200"/>
          </a:xfrm>
          <a:prstGeom prst="rect">
            <a:avLst/>
          </a:prstGeom>
        </p:spPr>
        <p:txBody>
          <a:bodyPr vert="horz" lIns="91440" tIns="45720" rIns="91440" bIns="45720" rtlCol="0">
            <a:normAutofit/>
          </a:bodyPr>
          <a:lstStyle/>
          <a:p>
            <a:pPr>
              <a:buClr>
                <a:srgbClr val="CC3300"/>
              </a:buClr>
            </a:pPr>
            <a:endParaRPr lang="zh-CN" altLang="en-US" sz="2000" dirty="0" smtClean="0">
              <a:solidFill>
                <a:srgbClr val="FF3300"/>
              </a:solidFill>
            </a:endParaRPr>
          </a:p>
        </p:txBody>
      </p:sp>
      <p:pic>
        <p:nvPicPr>
          <p:cNvPr id="22"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
        <p:nvSpPr>
          <p:cNvPr id="25" name="AutoShape 10"/>
          <p:cNvSpPr>
            <a:spLocks noChangeArrowheads="1"/>
          </p:cNvSpPr>
          <p:nvPr/>
        </p:nvSpPr>
        <p:spPr bwMode="auto">
          <a:xfrm>
            <a:off x="5715000" y="1571612"/>
            <a:ext cx="3429000" cy="1209316"/>
          </a:xfrm>
          <a:prstGeom prst="roundRect">
            <a:avLst>
              <a:gd name="adj" fmla="val 16667"/>
            </a:avLst>
          </a:prstGeom>
          <a:solidFill>
            <a:srgbClr val="FFFFFF"/>
          </a:solidFill>
          <a:ln w="9525">
            <a:solidFill>
              <a:srgbClr val="000000"/>
            </a:solidFill>
            <a:round/>
            <a:headEnd/>
            <a:tailEnd/>
          </a:ln>
        </p:spPr>
        <p:txBody>
          <a:bodyPr/>
          <a:lstStyle/>
          <a:p>
            <a:r>
              <a:rPr lang="zh-CN" altLang="en-US" sz="1400" dirty="0" smtClean="0"/>
              <a:t>新增“展开”按钮，为我们展示包括“发布部门、效力级别、法规类别、法宝联想、法规编注、本法变迁史、背景资料”等有效信息。 </a:t>
            </a:r>
          </a:p>
          <a:p>
            <a:pPr algn="l"/>
            <a:endParaRPr lang="zh-CN" altLang="en-US" sz="1400" b="0" dirty="0"/>
          </a:p>
        </p:txBody>
      </p:sp>
      <p:sp>
        <p:nvSpPr>
          <p:cNvPr id="27" name="Line 18"/>
          <p:cNvSpPr>
            <a:spLocks noChangeShapeType="1"/>
          </p:cNvSpPr>
          <p:nvPr/>
        </p:nvSpPr>
        <p:spPr bwMode="auto">
          <a:xfrm flipV="1">
            <a:off x="6634129" y="2636912"/>
            <a:ext cx="831093" cy="1819194"/>
          </a:xfrm>
          <a:prstGeom prst="line">
            <a:avLst/>
          </a:prstGeom>
          <a:noFill/>
          <a:ln w="34925">
            <a:solidFill>
              <a:srgbClr val="00CCFF"/>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5562600" cy="838200"/>
          </a:xfrm>
          <a:prstGeom prst="rect">
            <a:avLst/>
          </a:prstGeom>
          <a:solidFill>
            <a:srgbClr val="CC3300"/>
          </a:solidFill>
          <a:ln w="9525">
            <a:noFill/>
            <a:miter lim="800000"/>
            <a:headEnd/>
            <a:tailEnd/>
          </a:ln>
        </p:spPr>
        <p:txBody>
          <a:bodyPr wrap="none" anchor="ctr"/>
          <a:lstStyle/>
          <a:p>
            <a:r>
              <a:rPr lang="zh-CN" altLang="en-US" sz="3600" b="0"/>
              <a:t>目录</a:t>
            </a:r>
          </a:p>
        </p:txBody>
      </p:sp>
      <p:sp>
        <p:nvSpPr>
          <p:cNvPr id="3076" name="Rectangle 4"/>
          <p:cNvSpPr>
            <a:spLocks noGrp="1" noChangeArrowheads="1"/>
          </p:cNvSpPr>
          <p:nvPr>
            <p:ph type="title"/>
          </p:nvPr>
        </p:nvSpPr>
        <p:spPr>
          <a:xfrm>
            <a:off x="228600" y="228600"/>
            <a:ext cx="4648200" cy="579438"/>
          </a:xfrm>
        </p:spPr>
        <p:txBody>
          <a:bodyPr>
            <a:normAutofit fontScale="90000"/>
          </a:bodyPr>
          <a:lstStyle/>
          <a:p>
            <a:pPr eaLnBrk="1" hangingPunct="1"/>
            <a:r>
              <a:rPr lang="en-US" altLang="zh-CN" sz="6000" smtClean="0">
                <a:solidFill>
                  <a:schemeClr val="tx1"/>
                </a:solidFill>
              </a:rPr>
              <a:t> </a:t>
            </a:r>
          </a:p>
        </p:txBody>
      </p:sp>
      <p:pic>
        <p:nvPicPr>
          <p:cNvPr id="3078" name="Picture 7"/>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 name="矩形 6"/>
          <p:cNvSpPr/>
          <p:nvPr/>
        </p:nvSpPr>
        <p:spPr bwMode="auto">
          <a:xfrm>
            <a:off x="857224" y="1857365"/>
            <a:ext cx="6715172" cy="688847"/>
          </a:xfrm>
          <a:prstGeom prst="rect">
            <a:avLst/>
          </a:prstGeom>
          <a:solidFill>
            <a:srgbClr val="C00000"/>
          </a:solidFill>
          <a:ln w="9525" cap="flat" cmpd="sng" algn="ctr">
            <a:noFill/>
            <a:prstDash val="solid"/>
            <a:round/>
            <a:headEnd type="none" w="med" len="med"/>
            <a:tailEnd type="none" w="med" len="med"/>
          </a:ln>
          <a:effectLst/>
        </p:spPr>
        <p:txBody>
          <a:bodyPr anchor="ctr"/>
          <a:lstStyle/>
          <a:p>
            <a:pPr marL="266700" lvl="0" indent="-266700" eaLnBrk="0" hangingPunct="0">
              <a:spcBef>
                <a:spcPct val="50000"/>
              </a:spcBef>
              <a:buClr>
                <a:srgbClr val="CC00FF"/>
              </a:buClr>
              <a:defRPr/>
            </a:pPr>
            <a:r>
              <a:rPr kumimoji="0" lang="zh-CN" altLang="en-US" sz="2000" b="1" i="0" u="none" strike="noStrike" kern="0" cap="none" spc="0" normalizeH="0" baseline="0" noProof="0" dirty="0" smtClean="0">
                <a:ln>
                  <a:noFill/>
                </a:ln>
                <a:solidFill>
                  <a:srgbClr val="FFFFFF"/>
                </a:solidFill>
                <a:effectLst/>
                <a:uLnTx/>
                <a:uFillTx/>
                <a:latin typeface="微软雅黑"/>
                <a:ea typeface="微软雅黑"/>
              </a:rPr>
              <a:t>        一</a:t>
            </a:r>
            <a:r>
              <a:rPr lang="zh-CN" altLang="en-US" sz="2000" b="1" kern="0" dirty="0" smtClean="0">
                <a:solidFill>
                  <a:srgbClr val="FFFFFF"/>
                </a:solidFill>
                <a:latin typeface="微软雅黑"/>
                <a:ea typeface="微软雅黑"/>
              </a:rPr>
              <a:t>、北大英华公司简介</a:t>
            </a: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8" name="矩形 7"/>
          <p:cNvSpPr/>
          <p:nvPr/>
        </p:nvSpPr>
        <p:spPr bwMode="auto">
          <a:xfrm>
            <a:off x="857224" y="2941701"/>
            <a:ext cx="6715172" cy="688849"/>
          </a:xfrm>
          <a:prstGeom prst="rect">
            <a:avLst/>
          </a:prstGeom>
          <a:blipFill dpi="0" rotWithShape="1">
            <a:blip r:embed="rId4" cstate="print"/>
            <a:srcRect/>
            <a:stretch>
              <a:fillRect/>
            </a:stretch>
          </a:blipFill>
          <a:ln w="9525" cap="flat" cmpd="sng" algn="ctr">
            <a:noFill/>
            <a:prstDash val="solid"/>
            <a:round/>
            <a:headEnd type="none" w="med" len="med"/>
            <a:tailEnd type="none" w="med" len="med"/>
          </a:ln>
          <a:effectLst/>
        </p:spPr>
        <p:txBody>
          <a:bodyPr anchor="ctr"/>
          <a:lstStyle/>
          <a:p>
            <a:pPr marL="266700" indent="-266700" eaLnBrk="0" hangingPunct="0">
              <a:spcBef>
                <a:spcPct val="50000"/>
              </a:spcBef>
              <a:buClr>
                <a:srgbClr val="CC00FF"/>
              </a:buClr>
              <a:defRPr/>
            </a:pPr>
            <a:r>
              <a:rPr kumimoji="0" lang="zh-CN" altLang="en-US" sz="2000" b="1" i="0" u="none" strike="noStrike" kern="0" cap="none" spc="0" normalizeH="0" baseline="0" noProof="0" dirty="0" smtClean="0">
                <a:ln>
                  <a:noFill/>
                </a:ln>
                <a:solidFill>
                  <a:srgbClr val="000000"/>
                </a:solidFill>
                <a:effectLst/>
                <a:uLnTx/>
                <a:uFillTx/>
                <a:latin typeface="微软雅黑"/>
                <a:ea typeface="微软雅黑"/>
              </a:rPr>
              <a:t>        二</a:t>
            </a:r>
            <a:r>
              <a:rPr lang="zh-CN" altLang="en-US" sz="2000" b="1" kern="0" dirty="0" smtClean="0">
                <a:solidFill>
                  <a:srgbClr val="000000"/>
                </a:solidFill>
                <a:latin typeface="微软雅黑"/>
                <a:ea typeface="微软雅黑"/>
              </a:rPr>
              <a:t>、北大法宝内容和功能介绍</a:t>
            </a:r>
            <a:endParaRPr kumimoji="0" lang="zh-CN" altLang="en-US" sz="2000" b="1" i="0" u="none" strike="noStrike" kern="0" cap="none" spc="0" normalizeH="0" baseline="0" noProof="0" dirty="0">
              <a:ln>
                <a:noFill/>
              </a:ln>
              <a:solidFill>
                <a:srgbClr val="000000"/>
              </a:solidFill>
              <a:effectLst/>
              <a:uLnTx/>
              <a:uFillTx/>
              <a:latin typeface="微软雅黑"/>
              <a:ea typeface="微软雅黑"/>
            </a:endParaRPr>
          </a:p>
        </p:txBody>
      </p:sp>
      <p:sp>
        <p:nvSpPr>
          <p:cNvPr id="9" name="矩形 8"/>
          <p:cNvSpPr/>
          <p:nvPr/>
        </p:nvSpPr>
        <p:spPr bwMode="auto">
          <a:xfrm>
            <a:off x="857224" y="5143512"/>
            <a:ext cx="6715172" cy="688847"/>
          </a:xfrm>
          <a:prstGeom prst="rect">
            <a:avLst/>
          </a:prstGeom>
          <a:blipFill dpi="0" rotWithShape="1">
            <a:blip r:embed="rId4" cstate="print"/>
            <a:srcRect/>
            <a:stretch>
              <a:fillRect/>
            </a:stretch>
          </a:blipFill>
          <a:ln w="9525" cap="flat" cmpd="sng" algn="ctr">
            <a:noFill/>
            <a:prstDash val="solid"/>
            <a:round/>
            <a:headEnd type="none" w="med" len="med"/>
            <a:tailEnd type="none" w="med" len="med"/>
          </a:ln>
          <a:effectLst/>
        </p:spPr>
        <p:txBody>
          <a:bodyPr anchor="ctr"/>
          <a:lstStyle/>
          <a:p>
            <a:pPr marL="266700" lvl="0" indent="-266700" eaLnBrk="0" hangingPunct="0">
              <a:spcBef>
                <a:spcPct val="50000"/>
              </a:spcBef>
              <a:buClr>
                <a:srgbClr val="CC00FF"/>
              </a:buClr>
              <a:defRPr/>
            </a:pPr>
            <a:r>
              <a:rPr kumimoji="0" lang="zh-CN" altLang="en-US" sz="2000" b="1" i="0" u="none" strike="noStrike" kern="0" cap="none" spc="0" normalizeH="0" baseline="0" noProof="0" dirty="0" smtClean="0">
                <a:ln>
                  <a:noFill/>
                </a:ln>
                <a:solidFill>
                  <a:srgbClr val="000000"/>
                </a:solidFill>
                <a:effectLst/>
                <a:uLnTx/>
                <a:uFillTx/>
                <a:latin typeface="微软雅黑"/>
                <a:ea typeface="微软雅黑"/>
              </a:rPr>
              <a:t>       四</a:t>
            </a:r>
            <a:r>
              <a:rPr lang="zh-CN" altLang="en-US" sz="2000" b="1" kern="0" dirty="0" smtClean="0">
                <a:solidFill>
                  <a:srgbClr val="000000"/>
                </a:solidFill>
                <a:latin typeface="微软雅黑"/>
                <a:ea typeface="微软雅黑"/>
              </a:rPr>
              <a:t>、代表客户、联系我们</a:t>
            </a:r>
          </a:p>
        </p:txBody>
      </p:sp>
      <p:pic>
        <p:nvPicPr>
          <p:cNvPr id="10"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
        <p:nvSpPr>
          <p:cNvPr id="11" name="矩形 10"/>
          <p:cNvSpPr/>
          <p:nvPr/>
        </p:nvSpPr>
        <p:spPr bwMode="auto">
          <a:xfrm>
            <a:off x="857224" y="4026042"/>
            <a:ext cx="6715172" cy="688847"/>
          </a:xfrm>
          <a:prstGeom prst="rect">
            <a:avLst/>
          </a:prstGeom>
          <a:blipFill dpi="0" rotWithShape="1">
            <a:blip r:embed="rId4" cstate="print"/>
            <a:srcRect/>
            <a:stretch>
              <a:fillRect/>
            </a:stretch>
          </a:blipFill>
          <a:ln w="9525" cap="flat" cmpd="sng" algn="ctr">
            <a:noFill/>
            <a:prstDash val="solid"/>
            <a:round/>
            <a:headEnd type="none" w="med" len="med"/>
            <a:tailEnd type="none" w="med" len="med"/>
          </a:ln>
          <a:effectLst/>
        </p:spPr>
        <p:txBody>
          <a:bodyPr anchor="ctr"/>
          <a:lstStyle/>
          <a:p>
            <a:pPr marL="266700" lvl="0" indent="-266700" eaLnBrk="0" hangingPunct="0">
              <a:spcBef>
                <a:spcPct val="50000"/>
              </a:spcBef>
              <a:buClr>
                <a:srgbClr val="CC00FF"/>
              </a:buClr>
              <a:defRPr/>
            </a:pPr>
            <a:r>
              <a:rPr kumimoji="0" lang="zh-CN" altLang="en-US" sz="2000" b="1" i="0" u="none" strike="noStrike" kern="0" cap="none" spc="0" normalizeH="0" baseline="0" noProof="0" dirty="0" smtClean="0">
                <a:ln>
                  <a:noFill/>
                </a:ln>
                <a:solidFill>
                  <a:srgbClr val="000000"/>
                </a:solidFill>
                <a:effectLst/>
                <a:uLnTx/>
                <a:uFillTx/>
                <a:latin typeface="微软雅黑"/>
                <a:ea typeface="微软雅黑"/>
              </a:rPr>
              <a:t>        三</a:t>
            </a:r>
            <a:r>
              <a:rPr lang="zh-CN" altLang="en-US" sz="2000" b="1" kern="0" dirty="0" smtClean="0">
                <a:solidFill>
                  <a:srgbClr val="000000"/>
                </a:solidFill>
                <a:latin typeface="微软雅黑"/>
                <a:ea typeface="微软雅黑"/>
              </a:rPr>
              <a:t>、北大法宝的特色及优势</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8812"/>
            <a:ext cx="9144000" cy="47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utoShape 12"/>
          <p:cNvSpPr>
            <a:spLocks noChangeArrowheads="1"/>
          </p:cNvSpPr>
          <p:nvPr/>
        </p:nvSpPr>
        <p:spPr bwMode="auto">
          <a:xfrm>
            <a:off x="5638798" y="5559415"/>
            <a:ext cx="3429000" cy="1214446"/>
          </a:xfrm>
          <a:prstGeom prst="roundRect">
            <a:avLst>
              <a:gd name="adj" fmla="val 16667"/>
            </a:avLst>
          </a:prstGeom>
          <a:solidFill>
            <a:srgbClr val="FFFFFF"/>
          </a:solidFill>
          <a:ln w="9525">
            <a:solidFill>
              <a:srgbClr val="000000"/>
            </a:solidFill>
            <a:round/>
            <a:headEnd/>
            <a:tailEnd/>
          </a:ln>
        </p:spPr>
        <p:txBody>
          <a:bodyPr/>
          <a:lstStyle/>
          <a:p>
            <a:r>
              <a:rPr lang="zh-CN" altLang="en-US" sz="1400"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③</a:t>
            </a:r>
            <a:r>
              <a:rPr lang="zh-CN" altLang="en-US" sz="1400" dirty="0" smtClean="0">
                <a:latin typeface="Times New Roman" pitchFamily="18" charset="0"/>
                <a:cs typeface="Times New Roman" pitchFamily="18" charset="0"/>
              </a:rPr>
              <a:t>提供纯文本、</a:t>
            </a:r>
            <a:r>
              <a:rPr lang="en-US" altLang="zh-CN" sz="1400" dirty="0" smtClean="0">
                <a:latin typeface="Times New Roman" pitchFamily="18" charset="0"/>
                <a:cs typeface="Times New Roman" pitchFamily="18" charset="0"/>
              </a:rPr>
              <a:t>WORD</a:t>
            </a:r>
            <a:r>
              <a:rPr lang="zh-CN" altLang="en-US" sz="1400" dirty="0" smtClean="0">
                <a:latin typeface="Times New Roman" pitchFamily="18" charset="0"/>
                <a:cs typeface="Times New Roman" pitchFamily="18" charset="0"/>
              </a:rPr>
              <a:t>、超文本、</a:t>
            </a:r>
            <a:r>
              <a:rPr lang="en-US" altLang="zh-CN" sz="1400" dirty="0" smtClean="0">
                <a:latin typeface="Times New Roman" pitchFamily="18" charset="0"/>
                <a:cs typeface="Times New Roman" pitchFamily="18" charset="0"/>
              </a:rPr>
              <a:t>PDF</a:t>
            </a:r>
            <a:r>
              <a:rPr lang="zh-CN" altLang="en-US" sz="1400" dirty="0" smtClean="0">
                <a:latin typeface="Times New Roman" pitchFamily="18" charset="0"/>
                <a:cs typeface="Times New Roman" pitchFamily="18" charset="0"/>
              </a:rPr>
              <a:t>、格式优化五种文件格式的下载，还可提供保留本篇相关链接和保留正文中的相关资料链接服务</a:t>
            </a:r>
            <a:r>
              <a:rPr lang="zh-CN" altLang="en-US" sz="1400" b="0" dirty="0" smtClean="0">
                <a:latin typeface="Times New Roman" pitchFamily="18" charset="0"/>
                <a:cs typeface="Times New Roman" pitchFamily="18" charset="0"/>
              </a:rPr>
              <a:t>；</a:t>
            </a:r>
            <a:endParaRPr lang="zh-CN" altLang="en-US" sz="1400" b="0" dirty="0"/>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显示保存</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2.1.2</a:t>
            </a:r>
            <a:endParaRPr lang="zh-CN" altLang="en-US" sz="2000" dirty="0">
              <a:solidFill>
                <a:srgbClr val="FF3300"/>
              </a:solidFill>
              <a:ea typeface="隶书" pitchFamily="49" charset="-122"/>
            </a:endParaRPr>
          </a:p>
        </p:txBody>
      </p:sp>
      <p:sp>
        <p:nvSpPr>
          <p:cNvPr id="11" name="AutoShape 10"/>
          <p:cNvSpPr>
            <a:spLocks noChangeArrowheads="1"/>
          </p:cNvSpPr>
          <p:nvPr/>
        </p:nvSpPr>
        <p:spPr bwMode="auto">
          <a:xfrm>
            <a:off x="1816040" y="3335428"/>
            <a:ext cx="3429000" cy="857256"/>
          </a:xfrm>
          <a:prstGeom prst="roundRect">
            <a:avLst>
              <a:gd name="adj" fmla="val 16667"/>
            </a:avLst>
          </a:prstGeom>
          <a:solidFill>
            <a:srgbClr val="FFFFFF"/>
          </a:solidFill>
          <a:ln w="9525">
            <a:solidFill>
              <a:srgbClr val="000000"/>
            </a:solidFill>
            <a:round/>
            <a:headEnd/>
            <a:tailEnd/>
          </a:ln>
        </p:spPr>
        <p:txBody>
          <a:bodyPr/>
          <a:lstStyle/>
          <a:p>
            <a:pPr algn="l"/>
            <a:r>
              <a:rPr lang="en-US" altLang="zh-CN" sz="1400" b="0" dirty="0" smtClean="0">
                <a:latin typeface="Times New Roman" pitchFamily="18" charset="0"/>
                <a:cs typeface="Times New Roman" pitchFamily="18" charset="0"/>
              </a:rPr>
              <a:t>①</a:t>
            </a:r>
            <a:r>
              <a:rPr lang="zh-CN" altLang="en-US" sz="1400" b="0" dirty="0" smtClean="0">
                <a:latin typeface="Times New Roman" pitchFamily="18" charset="0"/>
                <a:cs typeface="Times New Roman" pitchFamily="18" charset="0"/>
              </a:rPr>
              <a:t>检索结果全文页直接显示全文，同时显示关键信息，多数关键信息字段链接有相关详细资料；</a:t>
            </a:r>
            <a:endParaRPr lang="zh-CN" altLang="en-US" sz="1400" b="0" dirty="0"/>
          </a:p>
        </p:txBody>
      </p:sp>
      <p:sp>
        <p:nvSpPr>
          <p:cNvPr id="13" name="AutoShape 12"/>
          <p:cNvSpPr>
            <a:spLocks noChangeArrowheads="1"/>
          </p:cNvSpPr>
          <p:nvPr/>
        </p:nvSpPr>
        <p:spPr bwMode="auto">
          <a:xfrm>
            <a:off x="5737631" y="3284984"/>
            <a:ext cx="3429000" cy="619124"/>
          </a:xfrm>
          <a:prstGeom prst="roundRect">
            <a:avLst>
              <a:gd name="adj" fmla="val 16667"/>
            </a:avLst>
          </a:prstGeom>
          <a:solidFill>
            <a:srgbClr val="FFFFFF"/>
          </a:solidFill>
          <a:ln w="9525">
            <a:solidFill>
              <a:srgbClr val="000000"/>
            </a:solidFill>
            <a:round/>
            <a:headEnd/>
            <a:tailEnd/>
          </a:ln>
        </p:spPr>
        <p:txBody>
          <a:bodyPr/>
          <a:lstStyle/>
          <a:p>
            <a:r>
              <a:rPr lang="zh-CN" altLang="en-US" sz="1400" dirty="0" smtClean="0">
                <a:latin typeface="Times New Roman" pitchFamily="18" charset="0"/>
                <a:cs typeface="Times New Roman" pitchFamily="18" charset="0"/>
              </a:rPr>
              <a:t>② 提供检索结果的下载、收藏、打印、转发、小字、大字等功能；</a:t>
            </a:r>
            <a:endParaRPr lang="zh-CN" altLang="en-US" sz="1400" b="0" dirty="0"/>
          </a:p>
        </p:txBody>
      </p:sp>
      <p:sp>
        <p:nvSpPr>
          <p:cNvPr id="15" name="Line 15"/>
          <p:cNvSpPr>
            <a:spLocks noChangeShapeType="1"/>
          </p:cNvSpPr>
          <p:nvPr/>
        </p:nvSpPr>
        <p:spPr bwMode="auto">
          <a:xfrm flipH="1" flipV="1">
            <a:off x="8047433" y="2435924"/>
            <a:ext cx="0" cy="849060"/>
          </a:xfrm>
          <a:prstGeom prst="line">
            <a:avLst/>
          </a:prstGeom>
          <a:noFill/>
          <a:ln w="34925">
            <a:solidFill>
              <a:srgbClr val="FF0000"/>
            </a:solidFill>
            <a:round/>
            <a:headEnd/>
            <a:tailEnd type="triangle" w="med" len="med"/>
          </a:ln>
        </p:spPr>
        <p:txBody>
          <a:bodyPr/>
          <a:lstStyle/>
          <a:p>
            <a:endParaRPr lang="zh-CN" altLang="en-US"/>
          </a:p>
        </p:txBody>
      </p:sp>
      <p:sp>
        <p:nvSpPr>
          <p:cNvPr id="20" name="Line 20"/>
          <p:cNvSpPr>
            <a:spLocks noChangeShapeType="1"/>
          </p:cNvSpPr>
          <p:nvPr/>
        </p:nvSpPr>
        <p:spPr bwMode="auto">
          <a:xfrm>
            <a:off x="4696082" y="5445224"/>
            <a:ext cx="1025236" cy="936104"/>
          </a:xfrm>
          <a:prstGeom prst="line">
            <a:avLst/>
          </a:prstGeom>
          <a:noFill/>
          <a:ln w="34925">
            <a:solidFill>
              <a:schemeClr val="accent6">
                <a:lumMod val="75000"/>
              </a:schemeClr>
            </a:solidFill>
            <a:round/>
            <a:headEnd/>
            <a:tailEnd type="triangle" w="med" len="med"/>
          </a:ln>
        </p:spPr>
        <p:txBody>
          <a:bodyPr/>
          <a:lstStyle/>
          <a:p>
            <a:endParaRPr lang="zh-CN" altLang="en-US"/>
          </a:p>
        </p:txBody>
      </p:sp>
      <p:sp>
        <p:nvSpPr>
          <p:cNvPr id="23" name="Rectangle 5"/>
          <p:cNvSpPr txBox="1">
            <a:spLocks noChangeArrowheads="1"/>
          </p:cNvSpPr>
          <p:nvPr/>
        </p:nvSpPr>
        <p:spPr>
          <a:xfrm>
            <a:off x="285720" y="1571612"/>
            <a:ext cx="6705600" cy="457200"/>
          </a:xfrm>
          <a:prstGeom prst="rect">
            <a:avLst/>
          </a:prstGeom>
        </p:spPr>
        <p:txBody>
          <a:bodyPr vert="horz" lIns="91440" tIns="45720" rIns="91440" bIns="45720" rtlCol="0">
            <a:normAutofit/>
          </a:bodyPr>
          <a:lstStyle/>
          <a:p>
            <a:pPr>
              <a:buClr>
                <a:srgbClr val="CC3300"/>
              </a:buClr>
              <a:buFont typeface="Wingdings" pitchFamily="2" charset="2"/>
              <a:buChar char="n"/>
            </a:pPr>
            <a:r>
              <a:rPr lang="zh-CN" altLang="en-US" sz="2000" dirty="0" smtClean="0">
                <a:solidFill>
                  <a:srgbClr val="FF3300"/>
                </a:solidFill>
              </a:rPr>
              <a:t>快捷方便的检索结果保存</a:t>
            </a:r>
          </a:p>
        </p:txBody>
      </p:sp>
      <p:pic>
        <p:nvPicPr>
          <p:cNvPr id="17"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法宝联想</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1</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北大法宝联想，整合知识体系</a:t>
            </a:r>
            <a:endParaRPr lang="en-US" altLang="zh-CN" sz="2400" dirty="0" smtClean="0"/>
          </a:p>
        </p:txBody>
      </p:sp>
      <p:grpSp>
        <p:nvGrpSpPr>
          <p:cNvPr id="2" name="Group 21"/>
          <p:cNvGrpSpPr>
            <a:grpSpLocks/>
          </p:cNvGrpSpPr>
          <p:nvPr/>
        </p:nvGrpSpPr>
        <p:grpSpPr bwMode="auto">
          <a:xfrm>
            <a:off x="214282" y="2357430"/>
            <a:ext cx="8501122" cy="1643074"/>
            <a:chOff x="3964" y="2071"/>
            <a:chExt cx="1484" cy="330"/>
          </a:xfrm>
        </p:grpSpPr>
        <p:sp>
          <p:nvSpPr>
            <p:cNvPr id="17"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9" name="矩形 18"/>
          <p:cNvSpPr/>
          <p:nvPr/>
        </p:nvSpPr>
        <p:spPr>
          <a:xfrm>
            <a:off x="285720" y="2428868"/>
            <a:ext cx="8286808" cy="1477328"/>
          </a:xfrm>
          <a:prstGeom prst="rect">
            <a:avLst/>
          </a:prstGeom>
        </p:spPr>
        <p:txBody>
          <a:bodyPr wrap="square">
            <a:spAutoFit/>
          </a:bodyPr>
          <a:lstStyle/>
          <a:p>
            <a:r>
              <a:rPr lang="zh-CN" altLang="en-US" dirty="0" smtClean="0"/>
              <a:t>是北大法宝的最大特点，突破了传统法规数据库以法条为最终检索结果的局限，在查到法条之后，还能够参考相关法律、行政法规、司法解释、地方法规、案例，法学论文，还能联想到法律释义、实务指南、法学教程、修订沿革，将所有相关的法律信息合理组合形成一个知识体系，可以帮助客户一步实现相关知识点的多重检索。法规库还设有“法条联想”库，专门展现各法律法规引用联想情况。</a:t>
            </a:r>
            <a:endParaRPr lang="zh-CN" altLang="en-US" dirty="0"/>
          </a:p>
        </p:txBody>
      </p:sp>
      <p:pic>
        <p:nvPicPr>
          <p:cNvPr id="22"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90" y="4149080"/>
            <a:ext cx="4239876" cy="272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4" y="4149080"/>
            <a:ext cx="4908726" cy="266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法宝之窗</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2</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北大法宝之窗，独创动态帮助</a:t>
            </a:r>
            <a:endParaRPr lang="en-US" altLang="zh-CN" sz="2400" dirty="0" smtClean="0"/>
          </a:p>
        </p:txBody>
      </p:sp>
      <p:pic>
        <p:nvPicPr>
          <p:cNvPr id="3074" name="Picture 2"/>
          <p:cNvPicPr>
            <a:picLocks noChangeAspect="1" noChangeArrowheads="1"/>
          </p:cNvPicPr>
          <p:nvPr/>
        </p:nvPicPr>
        <p:blipFill>
          <a:blip r:embed="rId4"/>
          <a:srcRect/>
          <a:stretch>
            <a:fillRect/>
          </a:stretch>
        </p:blipFill>
        <p:spPr bwMode="auto">
          <a:xfrm>
            <a:off x="142844" y="3929066"/>
            <a:ext cx="8429684" cy="2928934"/>
          </a:xfrm>
          <a:prstGeom prst="rect">
            <a:avLst/>
          </a:prstGeom>
          <a:noFill/>
          <a:ln w="9525">
            <a:noFill/>
            <a:miter lim="800000"/>
            <a:headEnd/>
            <a:tailEnd/>
          </a:ln>
          <a:effectLst/>
        </p:spPr>
      </p:pic>
      <p:sp>
        <p:nvSpPr>
          <p:cNvPr id="16" name="Rectangle 12"/>
          <p:cNvSpPr>
            <a:spLocks noChangeArrowheads="1"/>
          </p:cNvSpPr>
          <p:nvPr/>
        </p:nvSpPr>
        <p:spPr bwMode="auto">
          <a:xfrm>
            <a:off x="2857488" y="4929198"/>
            <a:ext cx="3714776" cy="1785950"/>
          </a:xfrm>
          <a:prstGeom prst="rect">
            <a:avLst/>
          </a:prstGeom>
          <a:noFill/>
          <a:ln w="22225">
            <a:solidFill>
              <a:srgbClr val="FF0000"/>
            </a:solidFill>
            <a:miter lim="800000"/>
            <a:headEnd/>
            <a:tailEnd/>
          </a:ln>
        </p:spPr>
        <p:txBody>
          <a:bodyPr/>
          <a:lstStyle/>
          <a:p>
            <a:endParaRPr lang="zh-CN" altLang="en-US"/>
          </a:p>
        </p:txBody>
      </p:sp>
      <p:grpSp>
        <p:nvGrpSpPr>
          <p:cNvPr id="2" name="Group 21"/>
          <p:cNvGrpSpPr>
            <a:grpSpLocks/>
          </p:cNvGrpSpPr>
          <p:nvPr/>
        </p:nvGrpSpPr>
        <p:grpSpPr bwMode="auto">
          <a:xfrm>
            <a:off x="0" y="2428868"/>
            <a:ext cx="8501122" cy="1357322"/>
            <a:chOff x="3964" y="2071"/>
            <a:chExt cx="1484" cy="330"/>
          </a:xfrm>
        </p:grpSpPr>
        <p:sp>
          <p:nvSpPr>
            <p:cNvPr id="18"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0" name="矩形 19"/>
          <p:cNvSpPr/>
          <p:nvPr/>
        </p:nvSpPr>
        <p:spPr>
          <a:xfrm>
            <a:off x="142844" y="2500306"/>
            <a:ext cx="8286808" cy="1200329"/>
          </a:xfrm>
          <a:prstGeom prst="rect">
            <a:avLst/>
          </a:prstGeom>
        </p:spPr>
        <p:txBody>
          <a:bodyPr wrap="square">
            <a:spAutoFit/>
          </a:bodyPr>
          <a:lstStyle/>
          <a:p>
            <a:r>
              <a:rPr lang="zh-CN" altLang="en-US" dirty="0" smtClean="0"/>
              <a:t>当浏览法律法规、案例和论文时，如把光标停留在引用的法条，“法宝之窗”中会即刻显示该法条具体内容和相关资料，为印证和研习法条提供超级享受体验。是北大法宝继“法条联想”双向超文本链接之后推出的又一项独创功能。目前，这一独创功能已在“北大法宝”法规库、案例库、期刊库和英文库中全部实现。</a:t>
            </a:r>
            <a:endParaRPr lang="zh-CN" altLang="en-US" dirty="0"/>
          </a:p>
        </p:txBody>
      </p:sp>
      <p:pic>
        <p:nvPicPr>
          <p:cNvPr id="21"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历史沿革</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3</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修订历史沿革，编注对照整理</a:t>
            </a:r>
            <a:endParaRPr lang="en-US" altLang="zh-CN" sz="2400" dirty="0" smtClean="0"/>
          </a:p>
        </p:txBody>
      </p:sp>
      <p:sp>
        <p:nvSpPr>
          <p:cNvPr id="16"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grpSp>
        <p:nvGrpSpPr>
          <p:cNvPr id="2" name="Group 21"/>
          <p:cNvGrpSpPr>
            <a:grpSpLocks/>
          </p:cNvGrpSpPr>
          <p:nvPr/>
        </p:nvGrpSpPr>
        <p:grpSpPr bwMode="auto">
          <a:xfrm>
            <a:off x="214282" y="2357430"/>
            <a:ext cx="8501122" cy="1285884"/>
            <a:chOff x="3964" y="2071"/>
            <a:chExt cx="1484" cy="330"/>
          </a:xfrm>
        </p:grpSpPr>
        <p:sp>
          <p:nvSpPr>
            <p:cNvPr id="18"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0" name="矩形 19"/>
          <p:cNvSpPr/>
          <p:nvPr/>
        </p:nvSpPr>
        <p:spPr>
          <a:xfrm>
            <a:off x="285720" y="2428868"/>
            <a:ext cx="8286808" cy="923330"/>
          </a:xfrm>
          <a:prstGeom prst="rect">
            <a:avLst/>
          </a:prstGeom>
        </p:spPr>
        <p:txBody>
          <a:bodyPr wrap="square">
            <a:spAutoFit/>
          </a:bodyPr>
          <a:lstStyle/>
          <a:p>
            <a:r>
              <a:rPr lang="zh-CN" altLang="en-US" dirty="0" smtClean="0"/>
              <a:t>        检索结果页显示本法变迁史和历史法条，其中本法变迁史，通过对法律的历次修订情况整理，将法律全文篇篇对应。历史法条是变迁史基础上，实现历次修订法条的条对条对应。同时，提供对照版和编注版的直接链接。</a:t>
            </a:r>
            <a:endParaRPr lang="zh-CN" altLang="en-US" dirty="0"/>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3314"/>
            <a:ext cx="9144000" cy="320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编注对照</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3</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修订历史沿革，编注对照整理</a:t>
            </a:r>
            <a:endParaRPr lang="en-US" altLang="zh-CN" sz="2400" dirty="0" smtClean="0"/>
          </a:p>
        </p:txBody>
      </p:sp>
      <p:sp>
        <p:nvSpPr>
          <p:cNvPr id="16"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grpSp>
        <p:nvGrpSpPr>
          <p:cNvPr id="2" name="Group 21"/>
          <p:cNvGrpSpPr>
            <a:grpSpLocks/>
          </p:cNvGrpSpPr>
          <p:nvPr/>
        </p:nvGrpSpPr>
        <p:grpSpPr bwMode="auto">
          <a:xfrm>
            <a:off x="214282" y="2357430"/>
            <a:ext cx="8501122" cy="1500198"/>
            <a:chOff x="3964" y="2071"/>
            <a:chExt cx="1484" cy="330"/>
          </a:xfrm>
        </p:grpSpPr>
        <p:sp>
          <p:nvSpPr>
            <p:cNvPr id="18"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0" name="矩形 19"/>
          <p:cNvSpPr/>
          <p:nvPr/>
        </p:nvSpPr>
        <p:spPr>
          <a:xfrm>
            <a:off x="285720" y="2428868"/>
            <a:ext cx="8286808" cy="1754326"/>
          </a:xfrm>
          <a:prstGeom prst="rect">
            <a:avLst/>
          </a:prstGeom>
        </p:spPr>
        <p:txBody>
          <a:bodyPr wrap="square">
            <a:spAutoFit/>
          </a:bodyPr>
          <a:lstStyle/>
          <a:p>
            <a:r>
              <a:rPr lang="zh-CN" altLang="en-US" dirty="0" smtClean="0"/>
              <a:t>         法规库还在</a:t>
            </a:r>
            <a:r>
              <a:rPr lang="en-US" altLang="zh-CN" dirty="0" smtClean="0"/>
              <a:t>2012</a:t>
            </a:r>
            <a:r>
              <a:rPr lang="zh-CN" altLang="en-US" dirty="0" smtClean="0"/>
              <a:t>年</a:t>
            </a:r>
            <a:r>
              <a:rPr lang="en-US" altLang="zh-CN" dirty="0" smtClean="0"/>
              <a:t>7</a:t>
            </a:r>
            <a:r>
              <a:rPr lang="zh-CN" altLang="en-US" dirty="0" smtClean="0"/>
              <a:t>月正式上线法规编注库，制作近三百组法规编注，涉及数据一千五百余篇。编注库按照法规发布年份排序，以“本法变迁史”、“修改决定</a:t>
            </a:r>
            <a:r>
              <a:rPr lang="en-US" altLang="zh-CN" dirty="0" smtClean="0"/>
              <a:t>/</a:t>
            </a:r>
            <a:r>
              <a:rPr lang="zh-CN" altLang="en-US" dirty="0" smtClean="0"/>
              <a:t>修正案”两个栏目分别展示了历次官方发布的法律法规全文，以及北大法宝自制的编注版、对照版、整理版，可以清晰的了解法规修订全貌，查看新旧法规条条对照。同时还提供了两大效力级别和七大分类的聚类筛选功能，检索更方便。</a:t>
            </a:r>
          </a:p>
          <a:p>
            <a:endParaRPr lang="zh-CN" altLang="en-US" dirty="0"/>
          </a:p>
        </p:txBody>
      </p:sp>
      <p:pic>
        <p:nvPicPr>
          <p:cNvPr id="21"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8" y="3857628"/>
            <a:ext cx="4756366" cy="296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4" y="3933055"/>
            <a:ext cx="4357685" cy="288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资料链接</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4</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主动推荐引导，丰富相关资料</a:t>
            </a:r>
            <a:endParaRPr lang="en-US" altLang="zh-CN" sz="2400" dirty="0" smtClean="0"/>
          </a:p>
        </p:txBody>
      </p:sp>
      <p:sp>
        <p:nvSpPr>
          <p:cNvPr id="16"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grpSp>
        <p:nvGrpSpPr>
          <p:cNvPr id="2" name="Group 21"/>
          <p:cNvGrpSpPr>
            <a:grpSpLocks/>
          </p:cNvGrpSpPr>
          <p:nvPr/>
        </p:nvGrpSpPr>
        <p:grpSpPr bwMode="auto">
          <a:xfrm>
            <a:off x="214282" y="2357430"/>
            <a:ext cx="8501122" cy="1285884"/>
            <a:chOff x="3964" y="2071"/>
            <a:chExt cx="1484" cy="330"/>
          </a:xfrm>
        </p:grpSpPr>
        <p:sp>
          <p:nvSpPr>
            <p:cNvPr id="18"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0" name="矩形 19"/>
          <p:cNvSpPr/>
          <p:nvPr/>
        </p:nvSpPr>
        <p:spPr>
          <a:xfrm>
            <a:off x="285720" y="2428868"/>
            <a:ext cx="8286808" cy="1200329"/>
          </a:xfrm>
          <a:prstGeom prst="rect">
            <a:avLst/>
          </a:prstGeom>
        </p:spPr>
        <p:txBody>
          <a:bodyPr wrap="square">
            <a:spAutoFit/>
          </a:bodyPr>
          <a:lstStyle/>
          <a:p>
            <a:r>
              <a:rPr lang="zh-CN" altLang="en-US" dirty="0" smtClean="0"/>
              <a:t>       </a:t>
            </a:r>
            <a:endParaRPr lang="en-US" altLang="zh-CN" dirty="0" smtClean="0"/>
          </a:p>
          <a:p>
            <a:r>
              <a:rPr lang="en-US" altLang="zh-CN" dirty="0"/>
              <a:t> </a:t>
            </a:r>
            <a:r>
              <a:rPr lang="en-US" altLang="zh-CN" dirty="0" smtClean="0"/>
              <a:t>      </a:t>
            </a:r>
            <a:r>
              <a:rPr lang="zh-CN" altLang="en-US" dirty="0" smtClean="0"/>
              <a:t>提供有关本篇引用过的法规、本篇被引用的法规及法宝联想、案例与裁判文书、法学文献等相关资料的链接。</a:t>
            </a:r>
          </a:p>
          <a:p>
            <a:endParaRPr lang="zh-CN" altLang="en-US" dirty="0"/>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1" y="3686226"/>
            <a:ext cx="8923031" cy="171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18" y="5085184"/>
            <a:ext cx="9129182"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75000"/>
            </a:schemeClr>
          </a:solidFill>
        </p:spPr>
        <p:txBody>
          <a:bodyPr/>
          <a:lstStyle/>
          <a:p>
            <a:pPr algn="l" eaLnBrk="1" hangingPunct="1"/>
            <a:r>
              <a:rPr lang="en-US" altLang="zh-CN" sz="2800" b="1" dirty="0" smtClean="0">
                <a:solidFill>
                  <a:srgbClr val="FF3300"/>
                </a:solidFill>
                <a:ea typeface="隶书" pitchFamily="49" charset="-122"/>
              </a:rPr>
              <a:t>2.1</a:t>
            </a:r>
            <a:r>
              <a:rPr lang="zh-CN" altLang="en-US" sz="2800" b="1" dirty="0" smtClean="0">
                <a:solidFill>
                  <a:srgbClr val="FF3300"/>
                </a:solidFill>
                <a:ea typeface="隶书" pitchFamily="49" charset="-122"/>
              </a:rPr>
              <a:t>法律法规库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法律法规库增值功能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规范引证</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2.1.3</a:t>
            </a:r>
            <a:endParaRPr lang="zh-CN" altLang="en-US" sz="2000" dirty="0">
              <a:solidFill>
                <a:srgbClr val="FF3300"/>
              </a:solidFill>
              <a:ea typeface="隶书" pitchFamily="49" charset="-122"/>
            </a:endParaRPr>
          </a:p>
        </p:txBody>
      </p:sp>
      <p:sp>
        <p:nvSpPr>
          <p:cNvPr id="12"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3"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4"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5</a:t>
            </a:r>
            <a:endParaRPr lang="en-US" altLang="zh-CN" sz="2400" b="1" dirty="0">
              <a:solidFill>
                <a:srgbClr val="FFFFFF"/>
              </a:solidFill>
              <a:latin typeface="Arial" charset="0"/>
              <a:ea typeface="宋体" charset="-122"/>
            </a:endParaRPr>
          </a:p>
        </p:txBody>
      </p:sp>
      <p:sp>
        <p:nvSpPr>
          <p:cNvPr id="15" name="Text Box 269"/>
          <p:cNvSpPr txBox="1">
            <a:spLocks noChangeArrowheads="1"/>
          </p:cNvSpPr>
          <p:nvPr/>
        </p:nvSpPr>
        <p:spPr bwMode="gray">
          <a:xfrm>
            <a:off x="1071538" y="1714488"/>
            <a:ext cx="418576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创新规范引证，引领发展方向</a:t>
            </a:r>
            <a:endParaRPr lang="en-US" altLang="zh-CN" sz="2400" dirty="0" smtClean="0"/>
          </a:p>
        </p:txBody>
      </p:sp>
      <p:sp>
        <p:nvSpPr>
          <p:cNvPr id="16"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grpSp>
        <p:nvGrpSpPr>
          <p:cNvPr id="2" name="Group 21"/>
          <p:cNvGrpSpPr>
            <a:grpSpLocks/>
          </p:cNvGrpSpPr>
          <p:nvPr/>
        </p:nvGrpSpPr>
        <p:grpSpPr bwMode="auto">
          <a:xfrm>
            <a:off x="214282" y="2357430"/>
            <a:ext cx="8572560" cy="1857388"/>
            <a:chOff x="3964" y="2071"/>
            <a:chExt cx="1484" cy="330"/>
          </a:xfrm>
        </p:grpSpPr>
        <p:sp>
          <p:nvSpPr>
            <p:cNvPr id="18"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0" name="矩形 19"/>
          <p:cNvSpPr/>
          <p:nvPr/>
        </p:nvSpPr>
        <p:spPr>
          <a:xfrm>
            <a:off x="285720" y="2428868"/>
            <a:ext cx="8286808" cy="2062103"/>
          </a:xfrm>
          <a:prstGeom prst="rect">
            <a:avLst/>
          </a:prstGeom>
        </p:spPr>
        <p:txBody>
          <a:bodyPr wrap="square">
            <a:spAutoFit/>
          </a:bodyPr>
          <a:lstStyle/>
          <a:p>
            <a:r>
              <a:rPr lang="zh-CN" altLang="en-US" sz="1600" dirty="0" smtClean="0"/>
              <a:t>         提供“北大法宝引证码”，主要用于法律文献的引证注释和查询检索服务，已在“北大法宝” 全面应用。 引证码统一标识为</a:t>
            </a:r>
            <a:r>
              <a:rPr lang="en-US" altLang="zh-CN" sz="1600" dirty="0" smtClean="0"/>
              <a:t>CLI</a:t>
            </a:r>
            <a:r>
              <a:rPr lang="zh-CN" altLang="en-US" sz="1600" dirty="0" smtClean="0"/>
              <a:t>，编写体例为“</a:t>
            </a:r>
            <a:r>
              <a:rPr lang="en-US" altLang="zh-CN" sz="1600" dirty="0" smtClean="0"/>
              <a:t>CLI.</a:t>
            </a:r>
            <a:r>
              <a:rPr lang="zh-CN" altLang="en-US" sz="1600" dirty="0" smtClean="0"/>
              <a:t>文件类型代码</a:t>
            </a:r>
            <a:r>
              <a:rPr lang="en-US" altLang="zh-CN" sz="1600" dirty="0" smtClean="0"/>
              <a:t>.</a:t>
            </a:r>
            <a:r>
              <a:rPr lang="zh-CN" altLang="en-US" sz="1600" dirty="0" smtClean="0"/>
              <a:t>文件编码” 其文件编码具有唯一性。该功能填补了国内法律信息检索领域对法律数据库引证码空白，改变了对法律数据库和网络资源引证不规范的现状，引领该领域引证码的发展方向，开创法律信息检索领域引证趋势。 </a:t>
            </a:r>
            <a:r>
              <a:rPr lang="en-US" altLang="zh-CN" sz="1600" dirty="0" smtClean="0"/>
              <a:t>《</a:t>
            </a:r>
            <a:r>
              <a:rPr lang="zh-CN" altLang="en-US" sz="1600" dirty="0" smtClean="0"/>
              <a:t>北大法宝法律人高级助手书系</a:t>
            </a:r>
            <a:r>
              <a:rPr lang="en-US" altLang="zh-CN" sz="1600" dirty="0" smtClean="0"/>
              <a:t>》</a:t>
            </a:r>
            <a:r>
              <a:rPr lang="zh-CN" altLang="en-US" sz="1600" dirty="0" smtClean="0"/>
              <a:t>、</a:t>
            </a:r>
            <a:r>
              <a:rPr lang="en-US" altLang="zh-CN" sz="1600" dirty="0" smtClean="0"/>
              <a:t>《</a:t>
            </a:r>
            <a:r>
              <a:rPr lang="zh-CN" altLang="en-US" sz="1600" dirty="0" smtClean="0"/>
              <a:t>中国利用外资法律法规文件汇编（</a:t>
            </a:r>
            <a:r>
              <a:rPr lang="en-US" altLang="zh-CN" sz="1600" dirty="0" smtClean="0"/>
              <a:t>2010-2011</a:t>
            </a:r>
            <a:r>
              <a:rPr lang="zh-CN" altLang="en-US" sz="1600" dirty="0" smtClean="0"/>
              <a:t>年）</a:t>
            </a:r>
            <a:r>
              <a:rPr lang="en-US" altLang="zh-CN" sz="1600" dirty="0" smtClean="0"/>
              <a:t>》</a:t>
            </a:r>
            <a:r>
              <a:rPr lang="zh-CN" altLang="en-US" sz="1600" dirty="0" smtClean="0"/>
              <a:t>引证了此编码体系，凡引用过的编码，通过法宝引证码查询系统可免费查看全文。</a:t>
            </a:r>
          </a:p>
          <a:p>
            <a:endParaRPr lang="zh-CN" altLang="en-US" sz="1600" dirty="0"/>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48" y="4243394"/>
            <a:ext cx="8854132" cy="124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8" y="4867887"/>
            <a:ext cx="8998148" cy="195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285884"/>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2.2.1</a:t>
            </a:r>
            <a:endParaRPr lang="zh-CN" altLang="en-US" sz="2000" dirty="0">
              <a:solidFill>
                <a:srgbClr val="FF3300"/>
              </a:solidFill>
              <a:ea typeface="隶书" pitchFamily="49" charset="-122"/>
            </a:endParaRPr>
          </a:p>
        </p:txBody>
      </p:sp>
      <p:sp>
        <p:nvSpPr>
          <p:cNvPr id="99" name="矩形 98"/>
          <p:cNvSpPr/>
          <p:nvPr/>
        </p:nvSpPr>
        <p:spPr>
          <a:xfrm>
            <a:off x="642910" y="1928802"/>
            <a:ext cx="7929586" cy="707886"/>
          </a:xfrm>
          <a:prstGeom prst="rect">
            <a:avLst/>
          </a:prstGeom>
        </p:spPr>
        <p:txBody>
          <a:bodyPr wrap="square">
            <a:spAutoFit/>
          </a:bodyPr>
          <a:lstStyle/>
          <a:p>
            <a:pPr>
              <a:buClr>
                <a:srgbClr val="FF0000"/>
              </a:buClr>
              <a:buFont typeface="Wingdings" pitchFamily="2" charset="2"/>
              <a:buChar char="u"/>
            </a:pPr>
            <a:r>
              <a:rPr lang="zh-CN" altLang="en-US" sz="2000" dirty="0" smtClean="0"/>
              <a:t>案例库内容体系完善，下含</a:t>
            </a:r>
            <a:r>
              <a:rPr lang="en-US" altLang="zh-CN" sz="2000" dirty="0" smtClean="0"/>
              <a:t>5</a:t>
            </a:r>
            <a:r>
              <a:rPr lang="zh-CN" altLang="en-US" sz="2000" dirty="0" smtClean="0"/>
              <a:t>个独立又相互关联的子库；</a:t>
            </a:r>
            <a:endParaRPr lang="en-US" altLang="zh-CN" sz="2000" dirty="0" smtClean="0"/>
          </a:p>
          <a:p>
            <a:pPr>
              <a:buClr>
                <a:srgbClr val="FF0000"/>
              </a:buClr>
              <a:buFont typeface="Wingdings" pitchFamily="2" charset="2"/>
              <a:buChar char="u"/>
            </a:pPr>
            <a:r>
              <a:rPr lang="zh-CN" altLang="en-US" sz="2000" dirty="0" smtClean="0"/>
              <a:t>案例库信息含量丰富，收录</a:t>
            </a:r>
            <a:r>
              <a:rPr lang="en-US" sz="2000" dirty="0" smtClean="0"/>
              <a:t>19</a:t>
            </a:r>
            <a:r>
              <a:rPr lang="en-US" altLang="zh-CN" sz="2000" dirty="0" smtClean="0"/>
              <a:t>7</a:t>
            </a:r>
            <a:r>
              <a:rPr lang="en-US" sz="2000" dirty="0" smtClean="0"/>
              <a:t>9</a:t>
            </a:r>
            <a:r>
              <a:rPr lang="zh-CN" altLang="en-US" sz="2000" dirty="0" smtClean="0"/>
              <a:t>年至今</a:t>
            </a:r>
            <a:r>
              <a:rPr lang="zh-CN" altLang="en-US" sz="2000" dirty="0" smtClean="0"/>
              <a:t>约</a:t>
            </a:r>
            <a:r>
              <a:rPr lang="en-US" altLang="zh-CN" sz="2000" dirty="0" smtClean="0"/>
              <a:t>400</a:t>
            </a:r>
            <a:r>
              <a:rPr lang="zh-CN" altLang="en-US" sz="2000" dirty="0" smtClean="0"/>
              <a:t>万</a:t>
            </a:r>
            <a:r>
              <a:rPr lang="zh-CN" altLang="en-US" sz="2000" dirty="0" smtClean="0"/>
              <a:t>数据，定期更新；</a:t>
            </a:r>
            <a:endParaRPr lang="en-US" altLang="zh-CN" sz="20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3" y="3140968"/>
            <a:ext cx="9020175"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500034" y="1714488"/>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86116" y="171448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78592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71" name="Rectangle 92"/>
          <p:cNvSpPr>
            <a:spLocks noChangeArrowheads="1"/>
          </p:cNvSpPr>
          <p:nvPr/>
        </p:nvSpPr>
        <p:spPr bwMode="gray">
          <a:xfrm>
            <a:off x="7500958" y="171052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261277" y="171448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78195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37" name="Rectangle 39"/>
          <p:cNvSpPr>
            <a:spLocks noChangeArrowheads="1"/>
          </p:cNvSpPr>
          <p:nvPr/>
        </p:nvSpPr>
        <p:spPr bwMode="gray">
          <a:xfrm>
            <a:off x="3286116" y="2207387"/>
            <a:ext cx="4214841" cy="1944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286116" y="4295023"/>
            <a:ext cx="4214841" cy="14256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86116" y="5857892"/>
            <a:ext cx="4214841"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357554" y="2214554"/>
            <a:ext cx="4093236" cy="1815882"/>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精选收录全国各级人民法院公布的各类裁判文书，包括两高指导案例、两高公报案例、经典案例（书籍类的案例、热点案例</a:t>
            </a:r>
            <a:r>
              <a:rPr lang="en-US" altLang="zh-CN" sz="1400" dirty="0" smtClean="0"/>
              <a:t>,</a:t>
            </a:r>
            <a:r>
              <a:rPr lang="zh-CN" altLang="en-US" sz="1400" dirty="0" smtClean="0"/>
              <a:t>最高人民法院判案大系、中国审判案例要览、中国审判指导丛书、最高院审判指导系列丛书等）、评析案例（</a:t>
            </a:r>
            <a:r>
              <a:rPr lang="en-US" altLang="zh-CN" sz="1400" dirty="0" smtClean="0"/>
              <a:t>《</a:t>
            </a:r>
            <a:r>
              <a:rPr lang="zh-CN" altLang="en-US" sz="1400" dirty="0" smtClean="0"/>
              <a:t>人民法院案例选</a:t>
            </a:r>
            <a:r>
              <a:rPr lang="en-US" altLang="zh-CN" sz="1400" dirty="0" smtClean="0"/>
              <a:t>》</a:t>
            </a:r>
            <a:r>
              <a:rPr lang="zh-CN" altLang="en-US" sz="1400" dirty="0" smtClean="0"/>
              <a:t>），还有大量来自全国各级人民法院网站，综合性法律网站的网络来源普通案例。</a:t>
            </a:r>
            <a:endParaRPr lang="en-US" altLang="zh-CN" sz="1400" dirty="0">
              <a:solidFill>
                <a:srgbClr val="F8F8F8"/>
              </a:solidFill>
              <a:latin typeface="Arial" charset="0"/>
              <a:ea typeface="宋体" charset="-122"/>
            </a:endParaRPr>
          </a:p>
        </p:txBody>
      </p:sp>
      <p:sp>
        <p:nvSpPr>
          <p:cNvPr id="48" name="Text Box 59"/>
          <p:cNvSpPr txBox="1">
            <a:spLocks noChangeArrowheads="1"/>
          </p:cNvSpPr>
          <p:nvPr/>
        </p:nvSpPr>
        <p:spPr bwMode="gray">
          <a:xfrm>
            <a:off x="3357554" y="4500570"/>
            <a:ext cx="4071966" cy="954107"/>
          </a:xfrm>
          <a:prstGeom prst="rect">
            <a:avLst/>
          </a:prstGeom>
          <a:noFill/>
          <a:ln w="9525">
            <a:noFill/>
            <a:miter lim="800000"/>
            <a:headEnd/>
            <a:tailEnd/>
          </a:ln>
          <a:effectLst/>
        </p:spPr>
        <p:txBody>
          <a:bodyPr wrap="square">
            <a:spAutoFit/>
          </a:bodyPr>
          <a:lstStyle/>
          <a:p>
            <a:pPr>
              <a:buClr>
                <a:srgbClr val="CC3300"/>
              </a:buClr>
            </a:pPr>
            <a:r>
              <a:rPr lang="zh-CN" altLang="en-US" sz="1400" dirty="0" smtClean="0"/>
              <a:t>收集整理刊载在最高人民法院公报及最高人民检察院公报上的案例，案例选取代表性强，具有一定的指导意义和参考价值。</a:t>
            </a:r>
          </a:p>
          <a:p>
            <a:pPr>
              <a:buClr>
                <a:srgbClr val="CC3300"/>
              </a:buClr>
            </a:pPr>
            <a:endParaRPr lang="zh-CN" altLang="en-US" sz="1400" dirty="0" smtClean="0"/>
          </a:p>
        </p:txBody>
      </p:sp>
      <p:sp>
        <p:nvSpPr>
          <p:cNvPr id="49" name="Text Box 60"/>
          <p:cNvSpPr txBox="1">
            <a:spLocks noChangeArrowheads="1"/>
          </p:cNvSpPr>
          <p:nvPr/>
        </p:nvSpPr>
        <p:spPr bwMode="gray">
          <a:xfrm>
            <a:off x="3547792" y="4544207"/>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500958" y="2198620"/>
            <a:ext cx="1168253" cy="1944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4043294 	</a:t>
            </a:r>
          </a:p>
        </p:txBody>
      </p:sp>
      <p:sp>
        <p:nvSpPr>
          <p:cNvPr id="64" name="Rectangle 41"/>
          <p:cNvSpPr>
            <a:spLocks noChangeArrowheads="1"/>
          </p:cNvSpPr>
          <p:nvPr/>
        </p:nvSpPr>
        <p:spPr bwMode="gray">
          <a:xfrm>
            <a:off x="7500958" y="4286256"/>
            <a:ext cx="1168253" cy="14256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1610 	</a:t>
            </a:r>
          </a:p>
        </p:txBody>
      </p:sp>
      <p:sp>
        <p:nvSpPr>
          <p:cNvPr id="65" name="Rectangle 44"/>
          <p:cNvSpPr>
            <a:spLocks noChangeArrowheads="1"/>
          </p:cNvSpPr>
          <p:nvPr/>
        </p:nvSpPr>
        <p:spPr bwMode="gray">
          <a:xfrm>
            <a:off x="7500958" y="5849125"/>
            <a:ext cx="1168253"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14498 	</a:t>
            </a:r>
          </a:p>
        </p:txBody>
      </p:sp>
      <p:sp>
        <p:nvSpPr>
          <p:cNvPr id="67" name="Text Box 54"/>
          <p:cNvSpPr txBox="1">
            <a:spLocks noChangeArrowheads="1"/>
          </p:cNvSpPr>
          <p:nvPr/>
        </p:nvSpPr>
        <p:spPr bwMode="gray">
          <a:xfrm>
            <a:off x="1553340" y="2391654"/>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3" name="Rectangle 39"/>
          <p:cNvSpPr>
            <a:spLocks noChangeArrowheads="1"/>
          </p:cNvSpPr>
          <p:nvPr/>
        </p:nvSpPr>
        <p:spPr bwMode="gray">
          <a:xfrm>
            <a:off x="1261277" y="2207387"/>
            <a:ext cx="2024839" cy="1944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261277" y="4295023"/>
            <a:ext cx="2024839" cy="14256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261277" y="5857892"/>
            <a:ext cx="2024839"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469382" y="2321497"/>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案例与裁判文书库</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500166" y="4643446"/>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公报案例库</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428728" y="6000768"/>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案例要旨</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562283" y="2207387"/>
            <a:ext cx="739625" cy="1944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562283" y="4295023"/>
            <a:ext cx="739625" cy="14256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5857892"/>
            <a:ext cx="739625"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71448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2.2.1</a:t>
            </a:r>
            <a:endParaRPr lang="zh-CN" altLang="en-US" sz="2000" dirty="0">
              <a:solidFill>
                <a:srgbClr val="FF3300"/>
              </a:solidFill>
              <a:ea typeface="隶书" pitchFamily="49" charset="-122"/>
            </a:endParaRPr>
          </a:p>
        </p:txBody>
      </p:sp>
      <p:sp>
        <p:nvSpPr>
          <p:cNvPr id="53" name="矩形 52"/>
          <p:cNvSpPr/>
          <p:nvPr/>
        </p:nvSpPr>
        <p:spPr>
          <a:xfrm>
            <a:off x="3357554" y="5929330"/>
            <a:ext cx="4143404" cy="523220"/>
          </a:xfrm>
          <a:prstGeom prst="rect">
            <a:avLst/>
          </a:prstGeom>
        </p:spPr>
        <p:txBody>
          <a:bodyPr wrap="square">
            <a:spAutoFit/>
          </a:bodyPr>
          <a:lstStyle/>
          <a:p>
            <a:pPr>
              <a:buClr>
                <a:srgbClr val="CC3300"/>
              </a:buClr>
            </a:pPr>
            <a:r>
              <a:rPr lang="zh-CN" altLang="en-US" sz="1400" dirty="0" smtClean="0"/>
              <a:t>收录专门编辑了争议焦点、案例要旨、核心术语的经典案例。</a:t>
            </a:r>
            <a:endParaRPr lang="zh-CN" altLang="en-US" dirty="0" smtClean="0"/>
          </a:p>
        </p:txBody>
      </p:sp>
      <p:pic>
        <p:nvPicPr>
          <p:cNvPr id="3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428596" y="2643182"/>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14678" y="2643182"/>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096612" y="2714620"/>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71" name="Rectangle 92"/>
          <p:cNvSpPr>
            <a:spLocks noChangeArrowheads="1"/>
          </p:cNvSpPr>
          <p:nvPr/>
        </p:nvSpPr>
        <p:spPr bwMode="gray">
          <a:xfrm>
            <a:off x="7429520" y="2639214"/>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189839" y="2643182"/>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571604" y="2710652"/>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39" name="Rectangle 42"/>
          <p:cNvSpPr>
            <a:spLocks noChangeArrowheads="1"/>
          </p:cNvSpPr>
          <p:nvPr/>
        </p:nvSpPr>
        <p:spPr bwMode="gray">
          <a:xfrm>
            <a:off x="3214678" y="3214686"/>
            <a:ext cx="4214841" cy="14256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14678" y="4777555"/>
            <a:ext cx="4214841"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8" name="Text Box 59"/>
          <p:cNvSpPr txBox="1">
            <a:spLocks noChangeArrowheads="1"/>
          </p:cNvSpPr>
          <p:nvPr/>
        </p:nvSpPr>
        <p:spPr bwMode="gray">
          <a:xfrm>
            <a:off x="3286116" y="3420233"/>
            <a:ext cx="4071966" cy="954107"/>
          </a:xfrm>
          <a:prstGeom prst="rect">
            <a:avLst/>
          </a:prstGeom>
          <a:noFill/>
          <a:ln w="9525">
            <a:noFill/>
            <a:miter lim="800000"/>
            <a:headEnd/>
            <a:tailEnd/>
          </a:ln>
          <a:effectLst/>
        </p:spPr>
        <p:txBody>
          <a:bodyPr wrap="square">
            <a:spAutoFit/>
          </a:bodyPr>
          <a:lstStyle/>
          <a:p>
            <a:pPr>
              <a:buClr>
                <a:srgbClr val="CC3300"/>
              </a:buClr>
            </a:pPr>
            <a:r>
              <a:rPr lang="zh-CN" altLang="en-US" sz="1400" dirty="0" smtClean="0"/>
              <a:t>重点收集整理典型的综合性法律网站的案例报道信息，结合选材标准对典型的、重大的以及时下最热的并且已进入审理程序的司法案件新闻报道进行编辑处理。</a:t>
            </a:r>
          </a:p>
        </p:txBody>
      </p:sp>
      <p:sp>
        <p:nvSpPr>
          <p:cNvPr id="49" name="Text Box 60"/>
          <p:cNvSpPr txBox="1">
            <a:spLocks noChangeArrowheads="1"/>
          </p:cNvSpPr>
          <p:nvPr/>
        </p:nvSpPr>
        <p:spPr bwMode="gray">
          <a:xfrm>
            <a:off x="3476354" y="3463870"/>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4" name="Rectangle 41"/>
          <p:cNvSpPr>
            <a:spLocks noChangeArrowheads="1"/>
          </p:cNvSpPr>
          <p:nvPr/>
        </p:nvSpPr>
        <p:spPr bwMode="gray">
          <a:xfrm>
            <a:off x="7429520" y="3205919"/>
            <a:ext cx="1168253" cy="14256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endParaRPr lang="zh-CN" altLang="en-US" dirty="0"/>
          </a:p>
          <a:p>
            <a:r>
              <a:rPr lang="zh-CN" altLang="en-US" dirty="0"/>
              <a:t> </a:t>
            </a:r>
            <a:r>
              <a:rPr lang="en-US" altLang="zh-CN" dirty="0"/>
              <a:t>36844 	</a:t>
            </a:r>
          </a:p>
        </p:txBody>
      </p:sp>
      <p:sp>
        <p:nvSpPr>
          <p:cNvPr id="65" name="Rectangle 44"/>
          <p:cNvSpPr>
            <a:spLocks noChangeArrowheads="1"/>
          </p:cNvSpPr>
          <p:nvPr/>
        </p:nvSpPr>
        <p:spPr bwMode="gray">
          <a:xfrm>
            <a:off x="7429520" y="4768788"/>
            <a:ext cx="1168253"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r>
              <a:rPr lang="zh-CN" altLang="en-US" dirty="0"/>
              <a:t> </a:t>
            </a:r>
            <a:r>
              <a:rPr lang="zh-CN" altLang="en-US" dirty="0" smtClean="0"/>
              <a:t>   </a:t>
            </a:r>
            <a:r>
              <a:rPr lang="en-US" altLang="zh-CN" dirty="0" smtClean="0"/>
              <a:t>604 </a:t>
            </a:r>
            <a:r>
              <a:rPr lang="en-US" altLang="zh-CN" dirty="0"/>
              <a:t>	</a:t>
            </a:r>
          </a:p>
        </p:txBody>
      </p:sp>
      <p:sp>
        <p:nvSpPr>
          <p:cNvPr id="74" name="Rectangle 42"/>
          <p:cNvSpPr>
            <a:spLocks noChangeArrowheads="1"/>
          </p:cNvSpPr>
          <p:nvPr/>
        </p:nvSpPr>
        <p:spPr bwMode="gray">
          <a:xfrm>
            <a:off x="1189839" y="3214686"/>
            <a:ext cx="2024839" cy="14256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189839" y="4777555"/>
            <a:ext cx="2024839"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8" name="Text Box 59"/>
          <p:cNvSpPr txBox="1">
            <a:spLocks noChangeArrowheads="1"/>
          </p:cNvSpPr>
          <p:nvPr/>
        </p:nvSpPr>
        <p:spPr bwMode="gray">
          <a:xfrm>
            <a:off x="1428728" y="3563109"/>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案例报道库</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357290" y="4920431"/>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仲裁裁决与案例库</a:t>
            </a:r>
            <a:endParaRPr lang="en-US" altLang="zh-CN" sz="1400" dirty="0">
              <a:solidFill>
                <a:srgbClr val="F8F8F8"/>
              </a:solidFill>
              <a:latin typeface="Arial" charset="0"/>
              <a:ea typeface="宋体" charset="-122"/>
            </a:endParaRPr>
          </a:p>
        </p:txBody>
      </p:sp>
      <p:sp>
        <p:nvSpPr>
          <p:cNvPr id="94" name="Rectangle 41"/>
          <p:cNvSpPr>
            <a:spLocks noChangeArrowheads="1"/>
          </p:cNvSpPr>
          <p:nvPr/>
        </p:nvSpPr>
        <p:spPr bwMode="gray">
          <a:xfrm>
            <a:off x="490845" y="3214686"/>
            <a:ext cx="739625" cy="14256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490845" y="4777555"/>
            <a:ext cx="739625"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490845" y="2643182"/>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2.2.1</a:t>
            </a:r>
            <a:endParaRPr lang="zh-CN" altLang="en-US" sz="2000" dirty="0">
              <a:solidFill>
                <a:srgbClr val="FF3300"/>
              </a:solidFill>
              <a:ea typeface="隶书" pitchFamily="49" charset="-122"/>
            </a:endParaRPr>
          </a:p>
        </p:txBody>
      </p:sp>
      <p:sp>
        <p:nvSpPr>
          <p:cNvPr id="53" name="矩形 52"/>
          <p:cNvSpPr/>
          <p:nvPr/>
        </p:nvSpPr>
        <p:spPr>
          <a:xfrm>
            <a:off x="3286116" y="4848993"/>
            <a:ext cx="4143404" cy="523220"/>
          </a:xfrm>
          <a:prstGeom prst="rect">
            <a:avLst/>
          </a:prstGeom>
        </p:spPr>
        <p:txBody>
          <a:bodyPr wrap="square">
            <a:spAutoFit/>
          </a:bodyPr>
          <a:lstStyle/>
          <a:p>
            <a:pPr>
              <a:buClr>
                <a:srgbClr val="CC3300"/>
              </a:buClr>
            </a:pPr>
            <a:r>
              <a:rPr lang="zh-CN" altLang="en-US" sz="1400" dirty="0" smtClean="0"/>
              <a:t>收录了中国国际贸易仲裁委员会及其分会，以及中国海事仲裁委员会等仲裁机构公布的仲裁案例。</a:t>
            </a:r>
            <a:endParaRPr lang="zh-CN" altLang="en-US" dirty="0" smtClean="0"/>
          </a:p>
        </p:txBody>
      </p:sp>
      <p:pic>
        <p:nvPicPr>
          <p:cNvPr id="3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5562600" cy="838200"/>
          </a:xfrm>
          <a:prstGeom prst="rect">
            <a:avLst/>
          </a:prstGeom>
          <a:solidFill>
            <a:srgbClr val="CC3300"/>
          </a:solidFill>
          <a:ln w="9525">
            <a:noFill/>
            <a:miter lim="800000"/>
            <a:headEnd/>
            <a:tailEnd/>
          </a:ln>
        </p:spPr>
        <p:txBody>
          <a:bodyPr wrap="none" anchor="ctr"/>
          <a:lstStyle/>
          <a:p>
            <a:r>
              <a:rPr lang="zh-CN" altLang="en-US" sz="3600" b="0"/>
              <a:t>目录</a:t>
            </a:r>
          </a:p>
        </p:txBody>
      </p:sp>
      <p:sp>
        <p:nvSpPr>
          <p:cNvPr id="3076" name="Rectangle 4"/>
          <p:cNvSpPr>
            <a:spLocks noGrp="1" noChangeArrowheads="1"/>
          </p:cNvSpPr>
          <p:nvPr>
            <p:ph type="title"/>
          </p:nvPr>
        </p:nvSpPr>
        <p:spPr>
          <a:xfrm>
            <a:off x="228600" y="228600"/>
            <a:ext cx="4648200" cy="579438"/>
          </a:xfrm>
        </p:spPr>
        <p:txBody>
          <a:bodyPr>
            <a:normAutofit fontScale="90000"/>
          </a:bodyPr>
          <a:lstStyle/>
          <a:p>
            <a:pPr eaLnBrk="1" hangingPunct="1"/>
            <a:r>
              <a:rPr lang="en-US" altLang="zh-CN" sz="6000" dirty="0" smtClean="0">
                <a:solidFill>
                  <a:schemeClr val="tx1"/>
                </a:solidFill>
              </a:rPr>
              <a:t> </a:t>
            </a:r>
          </a:p>
        </p:txBody>
      </p:sp>
      <p:pic>
        <p:nvPicPr>
          <p:cNvPr id="3078" name="Picture 7"/>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13" name="Rectangle 3"/>
          <p:cNvSpPr>
            <a:spLocks noChangeArrowheads="1"/>
          </p:cNvSpPr>
          <p:nvPr/>
        </p:nvSpPr>
        <p:spPr bwMode="gray">
          <a:xfrm>
            <a:off x="0" y="2297113"/>
            <a:ext cx="5143504" cy="769937"/>
          </a:xfrm>
          <a:prstGeom prst="rect">
            <a:avLst/>
          </a:prstGeom>
          <a:solidFill>
            <a:srgbClr val="C00000">
              <a:lumMod val="20000"/>
              <a:lumOff val="80000"/>
            </a:srgbClr>
          </a:solidFill>
          <a:ln w="12700" algn="ctr">
            <a:noFill/>
            <a:miter lim="800000"/>
            <a:headEnd type="none" w="lg" len="lg"/>
            <a:tailEnd type="none" w="lg" len="lg"/>
          </a:ln>
        </p:spPr>
        <p:txBody>
          <a:bodyPr wrap="square" lIns="457200" tIns="228600" bIns="22860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14" name="Rectangle 3"/>
          <p:cNvSpPr>
            <a:spLocks noChangeArrowheads="1"/>
          </p:cNvSpPr>
          <p:nvPr/>
        </p:nvSpPr>
        <p:spPr bwMode="gray">
          <a:xfrm>
            <a:off x="0" y="2406650"/>
            <a:ext cx="5143504" cy="769938"/>
          </a:xfrm>
          <a:prstGeom prst="rect">
            <a:avLst/>
          </a:prstGeom>
          <a:solidFill>
            <a:srgbClr val="C00000"/>
          </a:solidFill>
          <a:ln w="12700" algn="ctr">
            <a:noFill/>
            <a:miter lim="800000"/>
            <a:headEnd type="none" w="lg" len="lg"/>
            <a:tailEnd type="none" w="lg" len="lg"/>
          </a:ln>
        </p:spPr>
        <p:txBody>
          <a:bodyPr wrap="square" lIns="457200" tIns="228600" bIns="228600" anchor="ctr">
            <a:spAutoFit/>
          </a:bodyPr>
          <a:lstStyle/>
          <a:p>
            <a:pPr marL="266700" lvl="0" indent="-266700" eaLnBrk="0" hangingPunct="0">
              <a:spcBef>
                <a:spcPct val="50000"/>
              </a:spcBef>
              <a:buClr>
                <a:srgbClr val="CC00FF"/>
              </a:buClr>
              <a:defRPr/>
            </a:pPr>
            <a:r>
              <a:rPr kumimoji="0" lang="zh-CN" altLang="en-US" sz="2000" b="1" i="0" u="none" strike="noStrike" kern="0" cap="none" spc="0" normalizeH="0" baseline="0" noProof="0" dirty="0">
                <a:ln>
                  <a:noFill/>
                </a:ln>
                <a:solidFill>
                  <a:srgbClr val="FFFFFF"/>
                </a:solidFill>
                <a:effectLst/>
                <a:uLnTx/>
                <a:uFillTx/>
                <a:latin typeface="微软雅黑"/>
                <a:ea typeface="微软雅黑"/>
              </a:rPr>
              <a:t>一</a:t>
            </a:r>
            <a:r>
              <a:rPr kumimoji="0" lang="zh-CN" altLang="en-US" sz="2000" b="1" i="0" u="none" strike="noStrike" kern="0" cap="none" spc="0" normalizeH="0" baseline="0" noProof="0" dirty="0" smtClean="0">
                <a:ln>
                  <a:noFill/>
                </a:ln>
                <a:solidFill>
                  <a:srgbClr val="FFFFFF"/>
                </a:solidFill>
                <a:effectLst/>
                <a:uLnTx/>
                <a:uFillTx/>
                <a:latin typeface="微软雅黑"/>
                <a:ea typeface="微软雅黑"/>
              </a:rPr>
              <a:t>、</a:t>
            </a:r>
            <a:r>
              <a:rPr lang="zh-CN" altLang="en-US" sz="2000" b="1" kern="0" dirty="0">
                <a:solidFill>
                  <a:srgbClr val="FFFFFF"/>
                </a:solidFill>
                <a:latin typeface="微软雅黑"/>
                <a:ea typeface="微软雅黑"/>
              </a:rPr>
              <a:t>北大英华公司简介</a:t>
            </a:r>
          </a:p>
        </p:txBody>
      </p:sp>
      <p:sp>
        <p:nvSpPr>
          <p:cNvPr id="15" name="矩形 14"/>
          <p:cNvSpPr/>
          <p:nvPr/>
        </p:nvSpPr>
        <p:spPr>
          <a:xfrm>
            <a:off x="5143504" y="2000240"/>
            <a:ext cx="4162425" cy="1477328"/>
          </a:xfrm>
          <a:prstGeom prst="rect">
            <a:avLst/>
          </a:prstGeom>
        </p:spPr>
        <p:txBody>
          <a:bodyPr>
            <a:spAutoFit/>
          </a:bodyPr>
          <a:lstStyle/>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effectLst/>
                <a:uLnTx/>
                <a:uFillTx/>
                <a:latin typeface="微软雅黑"/>
                <a:ea typeface="微软雅黑"/>
              </a:rPr>
              <a:t>1.1 </a:t>
            </a:r>
            <a:r>
              <a:rPr kumimoji="0" lang="zh-CN" altLang="en-US" sz="2000" b="0" i="0" u="none" strike="noStrike" kern="0" cap="none" spc="0" normalizeH="0" baseline="0" noProof="0" dirty="0" smtClean="0">
                <a:ln>
                  <a:noFill/>
                </a:ln>
                <a:effectLst/>
                <a:uLnTx/>
                <a:uFillTx/>
                <a:latin typeface="微软雅黑"/>
                <a:ea typeface="微软雅黑"/>
              </a:rPr>
              <a:t>概述</a:t>
            </a:r>
            <a:endParaRPr kumimoji="0" lang="en-US" altLang="zh-CN" sz="2000" b="0" i="0" u="none" strike="noStrike" kern="0" cap="none" spc="0" normalizeH="0" baseline="0" noProof="0" dirty="0" smtClean="0">
              <a:ln>
                <a:noFill/>
              </a:ln>
              <a:effectLst/>
              <a:uLnTx/>
              <a:uFillTx/>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1.2 </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北大英华法律产品概览</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1.3 </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北大英华法律服务概览</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p:txBody>
      </p:sp>
      <p:pic>
        <p:nvPicPr>
          <p:cNvPr id="9"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2.2.2</a:t>
            </a:r>
            <a:endParaRPr lang="zh-CN" altLang="en-US" sz="2000" dirty="0">
              <a:solidFill>
                <a:srgbClr val="FF3300"/>
              </a:solidFill>
              <a:ea typeface="隶书" pitchFamily="49" charset="-122"/>
            </a:endParaRPr>
          </a:p>
        </p:txBody>
      </p:sp>
      <p:graphicFrame>
        <p:nvGraphicFramePr>
          <p:cNvPr id="19" name="表格 18"/>
          <p:cNvGraphicFramePr>
            <a:graphicFrameLocks noGrp="1"/>
          </p:cNvGraphicFramePr>
          <p:nvPr/>
        </p:nvGraphicFramePr>
        <p:xfrm>
          <a:off x="214282" y="1571612"/>
          <a:ext cx="8429684" cy="1586868"/>
        </p:xfrm>
        <a:graphic>
          <a:graphicData uri="http://schemas.openxmlformats.org/drawingml/2006/table">
            <a:tbl>
              <a:tblPr firstRow="1" bandRow="1">
                <a:tableStyleId>{5C22544A-7EE6-4342-B048-85BDC9FD1C3A}</a:tableStyleId>
              </a:tblPr>
              <a:tblGrid>
                <a:gridCol w="601769"/>
                <a:gridCol w="1746367"/>
                <a:gridCol w="1255142"/>
                <a:gridCol w="1454533"/>
                <a:gridCol w="1466032"/>
                <a:gridCol w="1905841"/>
              </a:tblGrid>
              <a:tr h="428628">
                <a:tc>
                  <a:txBody>
                    <a:bodyPr/>
                    <a:lstStyle/>
                    <a:p>
                      <a:pPr algn="ctr"/>
                      <a:r>
                        <a:rPr lang="zh-CN" altLang="en-US" sz="1400" dirty="0" smtClean="0"/>
                        <a:t>分类</a:t>
                      </a:r>
                      <a:endParaRPr lang="zh-CN" altLang="en-US" sz="1400" dirty="0"/>
                    </a:p>
                  </a:txBody>
                  <a:tcPr anchor="ctr"/>
                </a:tc>
                <a:tc>
                  <a:txBody>
                    <a:bodyPr/>
                    <a:lstStyle/>
                    <a:p>
                      <a:pPr algn="ctr"/>
                      <a:r>
                        <a:rPr lang="zh-CN" altLang="en-US" sz="1400" dirty="0" smtClean="0"/>
                        <a:t>一键检索</a:t>
                      </a:r>
                      <a:endParaRPr lang="zh-CN" altLang="en-US" sz="1400" dirty="0"/>
                    </a:p>
                  </a:txBody>
                  <a:tcPr anchor="ctr"/>
                </a:tc>
                <a:tc>
                  <a:txBody>
                    <a:bodyPr/>
                    <a:lstStyle/>
                    <a:p>
                      <a:pPr algn="ctr"/>
                      <a:r>
                        <a:rPr lang="zh-CN" altLang="en-US" sz="1400" dirty="0" smtClean="0"/>
                        <a:t>检索记忆</a:t>
                      </a:r>
                      <a:endParaRPr lang="zh-CN" altLang="en-US" sz="1400" dirty="0"/>
                    </a:p>
                  </a:txBody>
                  <a:tcPr anchor="ctr"/>
                </a:tc>
                <a:tc>
                  <a:txBody>
                    <a:bodyPr/>
                    <a:lstStyle/>
                    <a:p>
                      <a:pPr algn="ctr"/>
                      <a:r>
                        <a:rPr lang="zh-CN" altLang="en-US" sz="1400" dirty="0" smtClean="0"/>
                        <a:t>结果检索</a:t>
                      </a:r>
                      <a:endParaRPr lang="zh-CN" altLang="en-US" sz="1400" dirty="0"/>
                    </a:p>
                  </a:txBody>
                  <a:tcPr anchor="ctr"/>
                </a:tc>
                <a:tc>
                  <a:txBody>
                    <a:bodyPr/>
                    <a:lstStyle/>
                    <a:p>
                      <a:pPr algn="ctr"/>
                      <a:r>
                        <a:rPr lang="zh-CN" altLang="en-US" sz="1400" dirty="0" smtClean="0"/>
                        <a:t>高级检索</a:t>
                      </a:r>
                      <a:endParaRPr lang="zh-CN"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页面检索</a:t>
                      </a:r>
                      <a:endParaRPr lang="zh-CN" altLang="en-US" sz="1400" dirty="0"/>
                    </a:p>
                  </a:txBody>
                  <a:tcPr anchor="ctr"/>
                </a:tc>
              </a:tr>
              <a:tr h="1118522">
                <a:tc>
                  <a:txBody>
                    <a:bodyPr/>
                    <a:lstStyle/>
                    <a:p>
                      <a:pPr algn="ctr"/>
                      <a:r>
                        <a:rPr lang="zh-CN" altLang="en-US" sz="1400" dirty="0" smtClean="0"/>
                        <a:t>北大法宝</a:t>
                      </a:r>
                      <a:endParaRPr lang="zh-CN"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引擎检索有标题检索和全文检索两种；有精确、模糊、同句、同段四种检索方式。</a:t>
                      </a:r>
                      <a:endParaRPr lang="zh-CN" altLang="en-US"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提供了默认记忆和展现相似检索词</a:t>
                      </a:r>
                      <a:endParaRPr lang="zh-CN" altLang="en-US"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在引擎检索中一并提供结果中检索的勾选</a:t>
                      </a:r>
                      <a:endParaRPr lang="zh-CN" altLang="en-US"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高级检索罗列式，</a:t>
                      </a:r>
                      <a:r>
                        <a:rPr lang="en-US" altLang="zh-CN" sz="1400" b="1" dirty="0" smtClean="0"/>
                        <a:t>24</a:t>
                      </a:r>
                      <a:r>
                        <a:rPr lang="zh-CN" altLang="en-US" sz="1400" b="1" dirty="0" smtClean="0"/>
                        <a:t>个字段；</a:t>
                      </a:r>
                      <a:endParaRPr lang="zh-CN" altLang="en-US"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提供页面再次检索和检索结果的聚集集中及跳转</a:t>
                      </a:r>
                      <a:endParaRPr lang="zh-CN" altLang="en-US" sz="1400" b="1" dirty="0"/>
                    </a:p>
                  </a:txBody>
                  <a:tcPr anchor="ctr"/>
                </a:tc>
              </a:tr>
            </a:tbl>
          </a:graphicData>
        </a:graphic>
      </p:graphicFrame>
      <p:pic>
        <p:nvPicPr>
          <p:cNvPr id="12"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12976"/>
            <a:ext cx="9115425" cy="364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968" y="2204864"/>
            <a:ext cx="2638425"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855" y="2097574"/>
            <a:ext cx="2505075" cy="476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聚类显示</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2.2.2</a:t>
            </a:r>
            <a:endParaRPr lang="zh-CN" altLang="en-US" sz="2000" dirty="0">
              <a:solidFill>
                <a:srgbClr val="FF3300"/>
              </a:solidFill>
              <a:ea typeface="隶书" pitchFamily="49" charset="-122"/>
            </a:endParaRPr>
          </a:p>
        </p:txBody>
      </p:sp>
      <p:pic>
        <p:nvPicPr>
          <p:cNvPr id="18" name="Picture 3"/>
          <p:cNvPicPr>
            <a:picLocks noChangeAspect="1" noChangeArrowheads="1"/>
          </p:cNvPicPr>
          <p:nvPr/>
        </p:nvPicPr>
        <p:blipFill>
          <a:blip r:embed="rId6"/>
          <a:srcRect/>
          <a:stretch>
            <a:fillRect/>
          </a:stretch>
        </p:blipFill>
        <p:spPr bwMode="auto">
          <a:xfrm>
            <a:off x="5786446" y="0"/>
            <a:ext cx="3357554" cy="857232"/>
          </a:xfrm>
          <a:prstGeom prst="rect">
            <a:avLst/>
          </a:prstGeom>
          <a:noFill/>
          <a:ln w="9525">
            <a:noFill/>
            <a:miter lim="800000"/>
            <a:headEnd/>
            <a:tailEnd/>
          </a:ln>
          <a:effectLst/>
        </p:spPr>
      </p:pic>
      <p:grpSp>
        <p:nvGrpSpPr>
          <p:cNvPr id="19" name="Group 21"/>
          <p:cNvGrpSpPr>
            <a:grpSpLocks/>
          </p:cNvGrpSpPr>
          <p:nvPr/>
        </p:nvGrpSpPr>
        <p:grpSpPr bwMode="auto">
          <a:xfrm>
            <a:off x="357158" y="1571612"/>
            <a:ext cx="8429684" cy="500066"/>
            <a:chOff x="3964" y="2071"/>
            <a:chExt cx="1484" cy="330"/>
          </a:xfrm>
        </p:grpSpPr>
        <p:sp>
          <p:nvSpPr>
            <p:cNvPr id="20"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1"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5050" y="2071678"/>
            <a:ext cx="2266950" cy="478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642910" y="1571612"/>
            <a:ext cx="8072494" cy="400110"/>
          </a:xfrm>
          <a:prstGeom prst="rect">
            <a:avLst/>
          </a:prstGeom>
        </p:spPr>
        <p:txBody>
          <a:bodyPr wrap="square">
            <a:spAutoFit/>
          </a:bodyPr>
          <a:lstStyle/>
          <a:p>
            <a:pPr>
              <a:buClr>
                <a:srgbClr val="FF0000"/>
              </a:buClr>
              <a:buFont typeface="Wingdings" pitchFamily="2" charset="2"/>
              <a:buChar char="u"/>
            </a:pPr>
            <a:r>
              <a:rPr lang="zh-CN" altLang="en-US" sz="2000" dirty="0" smtClean="0"/>
              <a:t>裁判文书、公报案例、案例要旨等库左侧都有聚类统计分组导航功能；</a:t>
            </a:r>
            <a:endParaRPr lang="en-US" altLang="zh-CN" sz="2000" dirty="0" smtClean="0"/>
          </a:p>
        </p:txBody>
      </p:sp>
      <p:pic>
        <p:nvPicPr>
          <p:cNvPr id="174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71678"/>
            <a:ext cx="2555776" cy="478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214282" y="2786058"/>
            <a:ext cx="8786842" cy="3009900"/>
          </a:xfrm>
          <a:prstGeom prst="rect">
            <a:avLst/>
          </a:prstGeom>
          <a:noFill/>
          <a:ln w="9525">
            <a:noFill/>
            <a:miter lim="800000"/>
            <a:headEnd/>
            <a:tailEnd/>
          </a:ln>
          <a:effectLst/>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结果展现</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2.2.2</a:t>
            </a:r>
            <a:endParaRPr lang="zh-CN" altLang="en-US" sz="2000" dirty="0">
              <a:solidFill>
                <a:srgbClr val="FF3300"/>
              </a:solidFill>
              <a:ea typeface="隶书" pitchFamily="49" charset="-122"/>
            </a:endParaRPr>
          </a:p>
        </p:txBody>
      </p:sp>
      <p:pic>
        <p:nvPicPr>
          <p:cNvPr id="18"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
        <p:nvSpPr>
          <p:cNvPr id="3076" name="AutoShape 4"/>
          <p:cNvSpPr>
            <a:spLocks noChangeArrowheads="1"/>
          </p:cNvSpPr>
          <p:nvPr/>
        </p:nvSpPr>
        <p:spPr bwMode="auto">
          <a:xfrm>
            <a:off x="4286248" y="3714752"/>
            <a:ext cx="3143272" cy="428628"/>
          </a:xfrm>
          <a:prstGeom prst="wedgeRectCallout">
            <a:avLst>
              <a:gd name="adj1" fmla="val -64306"/>
              <a:gd name="adj2" fmla="val 2303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案例等级标识</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3077" name="AutoShape 5"/>
          <p:cNvSpPr>
            <a:spLocks noChangeArrowheads="1"/>
          </p:cNvSpPr>
          <p:nvPr/>
        </p:nvSpPr>
        <p:spPr bwMode="auto">
          <a:xfrm>
            <a:off x="7072330" y="4286256"/>
            <a:ext cx="1643074" cy="642942"/>
          </a:xfrm>
          <a:prstGeom prst="wedgeRoundRectCallout">
            <a:avLst>
              <a:gd name="adj1" fmla="val -32482"/>
              <a:gd name="adj2" fmla="val 91515"/>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0000"/>
                </a:solidFill>
                <a:effectLst/>
                <a:latin typeface="Calibri" pitchFamily="34" charset="0"/>
                <a:ea typeface="宋体" pitchFamily="2" charset="-122"/>
                <a:cs typeface="宋体" pitchFamily="2" charset="-122"/>
              </a:rPr>
              <a:t>英文译本链接，及扩展内容。</a:t>
            </a:r>
            <a:endParaRPr kumimoji="0" lang="zh-CN" sz="1600" b="0" i="0" u="none" strike="noStrike" cap="none" normalizeH="0" baseline="0" smtClean="0">
              <a:ln>
                <a:noFill/>
              </a:ln>
              <a:solidFill>
                <a:srgbClr val="FF0000"/>
              </a:solidFill>
              <a:effectLst/>
              <a:latin typeface="Arial" pitchFamily="34" charset="0"/>
              <a:ea typeface="宋体" pitchFamily="2" charset="-122"/>
              <a:cs typeface="宋体" pitchFamily="2" charset="-122"/>
            </a:endParaRPr>
          </a:p>
        </p:txBody>
      </p:sp>
      <p:sp>
        <p:nvSpPr>
          <p:cNvPr id="3079" name="AutoShape 7"/>
          <p:cNvSpPr>
            <a:spLocks noChangeArrowheads="1"/>
          </p:cNvSpPr>
          <p:nvPr/>
        </p:nvSpPr>
        <p:spPr bwMode="auto">
          <a:xfrm>
            <a:off x="4643438" y="4500570"/>
            <a:ext cx="2457456" cy="571504"/>
          </a:xfrm>
          <a:prstGeom prst="wedgeRoundRectCallout">
            <a:avLst>
              <a:gd name="adj1" fmla="val -35397"/>
              <a:gd name="adj2" fmla="val 67860"/>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若该案例为指导案例，可现实指导案例编号。</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3080" name="AutoShape 8"/>
          <p:cNvSpPr>
            <a:spLocks noChangeArrowheads="1"/>
          </p:cNvSpPr>
          <p:nvPr/>
        </p:nvSpPr>
        <p:spPr bwMode="auto">
          <a:xfrm rot="10800000" flipV="1">
            <a:off x="714348" y="3929066"/>
            <a:ext cx="2793374" cy="594281"/>
          </a:xfrm>
          <a:prstGeom prst="wedgeRoundRectCallout">
            <a:avLst>
              <a:gd name="adj1" fmla="val -35940"/>
              <a:gd name="adj2" fmla="val 147034"/>
              <a:gd name="adj3" fmla="val 16667"/>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审理法院、案件字号、审结日期的展示。</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pic>
        <p:nvPicPr>
          <p:cNvPr id="3081" name="Picture 9"/>
          <p:cNvPicPr>
            <a:picLocks noChangeAspect="1" noChangeArrowheads="1"/>
          </p:cNvPicPr>
          <p:nvPr/>
        </p:nvPicPr>
        <p:blipFill>
          <a:blip r:embed="rId6"/>
          <a:srcRect/>
          <a:stretch>
            <a:fillRect/>
          </a:stretch>
        </p:blipFill>
        <p:spPr bwMode="auto">
          <a:xfrm>
            <a:off x="4572000" y="1714488"/>
            <a:ext cx="4438650" cy="1885950"/>
          </a:xfrm>
          <a:prstGeom prst="rect">
            <a:avLst/>
          </a:prstGeom>
          <a:noFill/>
          <a:ln w="9525">
            <a:noFill/>
            <a:miter lim="800000"/>
            <a:headEnd/>
            <a:tailEnd/>
          </a:ln>
        </p:spPr>
      </p:pic>
      <p:sp>
        <p:nvSpPr>
          <p:cNvPr id="3082" name="Rectangle 10"/>
          <p:cNvSpPr>
            <a:spLocks noChangeArrowheads="1"/>
          </p:cNvSpPr>
          <p:nvPr/>
        </p:nvSpPr>
        <p:spPr bwMode="auto">
          <a:xfrm>
            <a:off x="357158" y="1643050"/>
            <a:ext cx="407196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北大法宝根据案例的参考价值和指导意义划分了</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11</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个等级，其中经典案例</a:t>
            </a: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10</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个等级，并以星号标识区分等级的高低。具体案例权威来源于案例等级的对应关系，见右图：</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4" name="AutoShape 7"/>
          <p:cNvSpPr>
            <a:spLocks noChangeArrowheads="1"/>
          </p:cNvSpPr>
          <p:nvPr/>
        </p:nvSpPr>
        <p:spPr bwMode="auto">
          <a:xfrm>
            <a:off x="428596" y="5572140"/>
            <a:ext cx="2786082" cy="1071546"/>
          </a:xfrm>
          <a:prstGeom prst="wedgeRoundRectCallout">
            <a:avLst>
              <a:gd name="adj1" fmla="val 209480"/>
              <a:gd name="adj2" fmla="val -45028"/>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zh-CN" altLang="en-US" sz="1600" dirty="0" smtClean="0">
                <a:solidFill>
                  <a:srgbClr val="FF0000"/>
                </a:solidFill>
                <a:latin typeface="Calibri" pitchFamily="34" charset="0"/>
                <a:ea typeface="宋体" pitchFamily="2" charset="-122"/>
                <a:cs typeface="宋体" pitchFamily="2" charset="-122"/>
              </a:rPr>
              <a:t> 点击 “展开”，可展示法院级别、审理程序、文书性质、公报案例来源、指导案例来源等扩展信息。</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25" name="AutoShape 7"/>
          <p:cNvSpPr>
            <a:spLocks noChangeArrowheads="1"/>
          </p:cNvSpPr>
          <p:nvPr/>
        </p:nvSpPr>
        <p:spPr bwMode="auto">
          <a:xfrm>
            <a:off x="3643306" y="5929330"/>
            <a:ext cx="1857388" cy="785818"/>
          </a:xfrm>
          <a:prstGeom prst="wedgeRoundRectCallout">
            <a:avLst>
              <a:gd name="adj1" fmla="val 185435"/>
              <a:gd name="adj2" fmla="val -81878"/>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zh-CN" altLang="en-US" sz="1600" dirty="0" smtClean="0">
                <a:solidFill>
                  <a:srgbClr val="FF0000"/>
                </a:solidFill>
                <a:latin typeface="Calibri" pitchFamily="34" charset="0"/>
                <a:ea typeface="宋体" pitchFamily="2" charset="-122"/>
                <a:cs typeface="宋体" pitchFamily="2" charset="-122"/>
              </a:rPr>
              <a:t>点击“案由”，可查看该案例的案由级别。</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26" name="AutoShape 7"/>
          <p:cNvSpPr>
            <a:spLocks noChangeArrowheads="1"/>
          </p:cNvSpPr>
          <p:nvPr/>
        </p:nvSpPr>
        <p:spPr bwMode="auto">
          <a:xfrm>
            <a:off x="6286512" y="5857892"/>
            <a:ext cx="2643206" cy="785818"/>
          </a:xfrm>
          <a:prstGeom prst="wedgeRoundRectCallout">
            <a:avLst>
              <a:gd name="adj1" fmla="val 40142"/>
              <a:gd name="adj2" fmla="val -75413"/>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zh-CN" altLang="en-US" sz="1600" dirty="0" smtClean="0">
                <a:solidFill>
                  <a:srgbClr val="FF0000"/>
                </a:solidFill>
                <a:latin typeface="Calibri" pitchFamily="34" charset="0"/>
                <a:ea typeface="宋体" pitchFamily="2" charset="-122"/>
                <a:cs typeface="宋体" pitchFamily="2" charset="-122"/>
              </a:rPr>
              <a:t>点击“争议焦点”。可查看本案争议焦点、核心术语、案例要旨等相关内容。</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正文显示</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2.2.2</a:t>
            </a:r>
            <a:endParaRPr lang="zh-CN" altLang="en-US" sz="2000" dirty="0">
              <a:solidFill>
                <a:srgbClr val="FF3300"/>
              </a:solidFill>
              <a:ea typeface="隶书" pitchFamily="49" charset="-122"/>
            </a:endParaRPr>
          </a:p>
        </p:txBody>
      </p:sp>
      <p:pic>
        <p:nvPicPr>
          <p:cNvPr id="18"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6145" name="Picture 1"/>
          <p:cNvPicPr>
            <a:picLocks noChangeAspect="1" noChangeArrowheads="1"/>
          </p:cNvPicPr>
          <p:nvPr/>
        </p:nvPicPr>
        <p:blipFill>
          <a:blip r:embed="rId5"/>
          <a:srcRect/>
          <a:stretch>
            <a:fillRect/>
          </a:stretch>
        </p:blipFill>
        <p:spPr bwMode="auto">
          <a:xfrm>
            <a:off x="428596" y="2071677"/>
            <a:ext cx="8501090" cy="4286281"/>
          </a:xfrm>
          <a:prstGeom prst="rect">
            <a:avLst/>
          </a:prstGeom>
          <a:noFill/>
          <a:ln w="9525">
            <a:noFill/>
            <a:miter lim="800000"/>
            <a:headEnd/>
            <a:tailEnd/>
          </a:ln>
          <a:effectLst/>
        </p:spPr>
      </p:pic>
      <p:sp>
        <p:nvSpPr>
          <p:cNvPr id="6146" name="AutoShape 2"/>
          <p:cNvSpPr>
            <a:spLocks noChangeArrowheads="1"/>
          </p:cNvSpPr>
          <p:nvPr/>
        </p:nvSpPr>
        <p:spPr bwMode="auto">
          <a:xfrm>
            <a:off x="214282" y="2357430"/>
            <a:ext cx="1714512" cy="296863"/>
          </a:xfrm>
          <a:prstGeom prst="wedgeRoundRectCallout">
            <a:avLst>
              <a:gd name="adj1" fmla="val 89667"/>
              <a:gd name="adj2" fmla="val 89597"/>
              <a:gd name="adj3" fmla="val 16667"/>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0000"/>
                </a:solidFill>
                <a:effectLst/>
                <a:latin typeface="Calibri" pitchFamily="34" charset="0"/>
                <a:ea typeface="宋体" pitchFamily="2" charset="-122"/>
                <a:cs typeface="宋体" pitchFamily="2" charset="-122"/>
              </a:rPr>
              <a:t>英文译本链接</a:t>
            </a:r>
            <a:endParaRPr kumimoji="0" lang="zh-CN" sz="1600" b="0" i="0" u="none" strike="noStrike" cap="none" normalizeH="0" baseline="0" smtClean="0">
              <a:ln>
                <a:noFill/>
              </a:ln>
              <a:solidFill>
                <a:srgbClr val="FF0000"/>
              </a:solidFill>
              <a:effectLst/>
              <a:latin typeface="Arial" pitchFamily="34" charset="0"/>
              <a:ea typeface="宋体" pitchFamily="2" charset="-122"/>
              <a:cs typeface="宋体" pitchFamily="2" charset="-122"/>
            </a:endParaRPr>
          </a:p>
        </p:txBody>
      </p:sp>
      <p:sp>
        <p:nvSpPr>
          <p:cNvPr id="6147" name="AutoShape 3"/>
          <p:cNvSpPr>
            <a:spLocks noChangeArrowheads="1"/>
          </p:cNvSpPr>
          <p:nvPr/>
        </p:nvSpPr>
        <p:spPr bwMode="auto">
          <a:xfrm>
            <a:off x="4429124" y="3714752"/>
            <a:ext cx="1928826" cy="495300"/>
          </a:xfrm>
          <a:prstGeom prst="wedgeRoundRectCallout">
            <a:avLst>
              <a:gd name="adj1" fmla="val -71769"/>
              <a:gd name="adj2" fmla="val -2565"/>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0000"/>
                </a:solidFill>
                <a:effectLst/>
                <a:latin typeface="Calibri" pitchFamily="34" charset="0"/>
                <a:ea typeface="宋体" pitchFamily="2" charset="-122"/>
                <a:cs typeface="宋体" pitchFamily="2" charset="-122"/>
              </a:rPr>
              <a:t>指导案例相关信息</a:t>
            </a:r>
            <a:endParaRPr kumimoji="0" lang="zh-CN" sz="1600" b="0" i="0" u="none" strike="noStrike" cap="none" normalizeH="0" baseline="0" smtClean="0">
              <a:ln>
                <a:noFill/>
              </a:ln>
              <a:solidFill>
                <a:srgbClr val="FF0000"/>
              </a:solidFill>
              <a:effectLst/>
              <a:latin typeface="Arial" pitchFamily="34" charset="0"/>
              <a:ea typeface="宋体" pitchFamily="2" charset="-122"/>
              <a:cs typeface="宋体" pitchFamily="2" charset="-122"/>
            </a:endParaRPr>
          </a:p>
        </p:txBody>
      </p:sp>
      <p:sp>
        <p:nvSpPr>
          <p:cNvPr id="6148" name="AutoShape 4"/>
          <p:cNvSpPr>
            <a:spLocks noChangeArrowheads="1"/>
          </p:cNvSpPr>
          <p:nvPr/>
        </p:nvSpPr>
        <p:spPr bwMode="auto">
          <a:xfrm>
            <a:off x="6000760" y="1857364"/>
            <a:ext cx="1143000" cy="692150"/>
          </a:xfrm>
          <a:prstGeom prst="wedgeRoundRectCallout">
            <a:avLst>
              <a:gd name="adj1" fmla="val -83445"/>
              <a:gd name="adj2" fmla="val 60422"/>
              <a:gd name="adj3" fmla="val 16667"/>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0000"/>
                </a:solidFill>
                <a:effectLst/>
                <a:latin typeface="Calibri" pitchFamily="34" charset="0"/>
                <a:ea typeface="宋体" pitchFamily="2" charset="-122"/>
                <a:cs typeface="宋体" pitchFamily="2" charset="-122"/>
              </a:rPr>
              <a:t>案例等级标识</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
        <p:nvSpPr>
          <p:cNvPr id="6149" name="AutoShape 5"/>
          <p:cNvSpPr>
            <a:spLocks noChangeArrowheads="1"/>
          </p:cNvSpPr>
          <p:nvPr/>
        </p:nvSpPr>
        <p:spPr bwMode="auto">
          <a:xfrm>
            <a:off x="2000232" y="3429000"/>
            <a:ext cx="1357322" cy="357190"/>
          </a:xfrm>
          <a:prstGeom prst="wedgeRoundRectCallout">
            <a:avLst>
              <a:gd name="adj1" fmla="val 5976"/>
              <a:gd name="adj2" fmla="val -147412"/>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0000"/>
                </a:solidFill>
                <a:effectLst/>
                <a:latin typeface="Calibri" pitchFamily="34" charset="0"/>
                <a:ea typeface="宋体" pitchFamily="2" charset="-122"/>
                <a:cs typeface="宋体" pitchFamily="2" charset="-122"/>
              </a:rPr>
              <a:t>案由层级</a:t>
            </a:r>
            <a:endParaRPr kumimoji="0" lang="zh-CN" sz="1600" b="0" i="0" u="none" strike="noStrike" cap="none" normalizeH="0" baseline="0" smtClean="0">
              <a:ln>
                <a:noFill/>
              </a:ln>
              <a:solidFill>
                <a:srgbClr val="FF0000"/>
              </a:solidFill>
              <a:effectLst/>
              <a:latin typeface="Arial" pitchFamily="34" charset="0"/>
              <a:ea typeface="宋体" pitchFamily="2" charset="-122"/>
              <a:cs typeface="宋体" pitchFamily="2" charset="-122"/>
            </a:endParaRPr>
          </a:p>
        </p:txBody>
      </p:sp>
      <p:sp>
        <p:nvSpPr>
          <p:cNvPr id="19" name="AutoShape 3"/>
          <p:cNvSpPr>
            <a:spLocks noChangeArrowheads="1"/>
          </p:cNvSpPr>
          <p:nvPr/>
        </p:nvSpPr>
        <p:spPr bwMode="auto">
          <a:xfrm>
            <a:off x="1785918" y="4786322"/>
            <a:ext cx="1928826" cy="495300"/>
          </a:xfrm>
          <a:prstGeom prst="wedgeRoundRectCallout">
            <a:avLst>
              <a:gd name="adj1" fmla="val -71769"/>
              <a:gd name="adj2" fmla="val -2565"/>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rPr>
              <a:t>案例要旨</a:t>
            </a:r>
            <a:endParaRPr kumimoji="0" lang="zh-CN" sz="1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2.2.3</a:t>
            </a:r>
            <a:endParaRPr lang="zh-CN" altLang="en-US" sz="2000" dirty="0">
              <a:solidFill>
                <a:srgbClr val="FF3300"/>
              </a:solidFill>
              <a:ea typeface="隶书" pitchFamily="49" charset="-122"/>
            </a:endParaRPr>
          </a:p>
        </p:txBody>
      </p:sp>
      <p:sp>
        <p:nvSpPr>
          <p:cNvPr id="18"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9"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20"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1</a:t>
            </a:r>
            <a:endParaRPr lang="en-US" altLang="zh-CN" sz="2400" b="1" dirty="0">
              <a:solidFill>
                <a:srgbClr val="FFFFFF"/>
              </a:solidFill>
              <a:latin typeface="Arial" charset="0"/>
              <a:ea typeface="宋体" charset="-122"/>
            </a:endParaRPr>
          </a:p>
        </p:txBody>
      </p:sp>
      <p:sp>
        <p:nvSpPr>
          <p:cNvPr id="21" name="Text Box 269"/>
          <p:cNvSpPr txBox="1">
            <a:spLocks noChangeArrowheads="1"/>
          </p:cNvSpPr>
          <p:nvPr/>
        </p:nvSpPr>
        <p:spPr bwMode="gray">
          <a:xfrm>
            <a:off x="1071538" y="1714488"/>
            <a:ext cx="1415772"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案由释义</a:t>
            </a:r>
            <a:endParaRPr lang="en-US" altLang="zh-CN" sz="2400" dirty="0" smtClean="0"/>
          </a:p>
        </p:txBody>
      </p:sp>
      <p:grpSp>
        <p:nvGrpSpPr>
          <p:cNvPr id="2" name="Group 21"/>
          <p:cNvGrpSpPr>
            <a:grpSpLocks/>
          </p:cNvGrpSpPr>
          <p:nvPr/>
        </p:nvGrpSpPr>
        <p:grpSpPr bwMode="auto">
          <a:xfrm>
            <a:off x="357158" y="2357430"/>
            <a:ext cx="8429684" cy="714380"/>
            <a:chOff x="3964" y="2071"/>
            <a:chExt cx="1484" cy="330"/>
          </a:xfrm>
        </p:grpSpPr>
        <p:sp>
          <p:nvSpPr>
            <p:cNvPr id="17"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4" name="矩形 23"/>
          <p:cNvSpPr/>
          <p:nvPr/>
        </p:nvSpPr>
        <p:spPr>
          <a:xfrm>
            <a:off x="642910" y="2487176"/>
            <a:ext cx="7929586" cy="461665"/>
          </a:xfrm>
          <a:prstGeom prst="rect">
            <a:avLst/>
          </a:prstGeom>
        </p:spPr>
        <p:txBody>
          <a:bodyPr wrap="square">
            <a:spAutoFit/>
          </a:bodyPr>
          <a:lstStyle/>
          <a:p>
            <a:pPr>
              <a:buClr>
                <a:srgbClr val="FF0000"/>
              </a:buClr>
              <a:buFont typeface="Wingdings" pitchFamily="2" charset="2"/>
              <a:buChar char="u"/>
            </a:pPr>
            <a:r>
              <a:rPr lang="zh-CN" altLang="en-US" sz="2400" dirty="0" smtClean="0"/>
              <a:t>案由释义，并关联同案由案例。</a:t>
            </a:r>
          </a:p>
        </p:txBody>
      </p:sp>
      <p:pic>
        <p:nvPicPr>
          <p:cNvPr id="22"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9" y="3042962"/>
            <a:ext cx="9103171" cy="377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2.2.3</a:t>
            </a:r>
            <a:endParaRPr lang="zh-CN" altLang="en-US" sz="2000" dirty="0">
              <a:solidFill>
                <a:srgbClr val="FF3300"/>
              </a:solidFill>
              <a:ea typeface="隶书" pitchFamily="49" charset="-122"/>
            </a:endParaRPr>
          </a:p>
        </p:txBody>
      </p:sp>
      <p:sp>
        <p:nvSpPr>
          <p:cNvPr id="18"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9"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20"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2</a:t>
            </a:r>
            <a:endParaRPr lang="en-US" altLang="zh-CN" sz="2400" b="1" dirty="0">
              <a:solidFill>
                <a:srgbClr val="FFFFFF"/>
              </a:solidFill>
              <a:latin typeface="Arial" charset="0"/>
              <a:ea typeface="宋体" charset="-122"/>
            </a:endParaRPr>
          </a:p>
        </p:txBody>
      </p:sp>
      <p:sp>
        <p:nvSpPr>
          <p:cNvPr id="21" name="Text Box 269"/>
          <p:cNvSpPr txBox="1">
            <a:spLocks noChangeArrowheads="1"/>
          </p:cNvSpPr>
          <p:nvPr/>
        </p:nvSpPr>
        <p:spPr bwMode="gray">
          <a:xfrm>
            <a:off x="1071538" y="1714488"/>
            <a:ext cx="2031325"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本案法律依据</a:t>
            </a:r>
            <a:endParaRPr lang="en-US" altLang="zh-CN" sz="2400" dirty="0" smtClean="0"/>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74830"/>
            <a:ext cx="9144001" cy="458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2.2.3</a:t>
            </a:r>
            <a:endParaRPr lang="zh-CN" altLang="en-US" sz="2000" dirty="0">
              <a:solidFill>
                <a:srgbClr val="FF3300"/>
              </a:solidFill>
              <a:ea typeface="隶书" pitchFamily="49" charset="-122"/>
            </a:endParaRPr>
          </a:p>
        </p:txBody>
      </p:sp>
      <p:sp>
        <p:nvSpPr>
          <p:cNvPr id="18"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9"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20"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3</a:t>
            </a:r>
            <a:endParaRPr lang="en-US" altLang="zh-CN" sz="2400" b="1" dirty="0">
              <a:solidFill>
                <a:srgbClr val="FFFFFF"/>
              </a:solidFill>
              <a:latin typeface="Arial" charset="0"/>
              <a:ea typeface="宋体" charset="-122"/>
            </a:endParaRPr>
          </a:p>
        </p:txBody>
      </p:sp>
      <p:sp>
        <p:nvSpPr>
          <p:cNvPr id="21" name="Text Box 269"/>
          <p:cNvSpPr txBox="1">
            <a:spLocks noChangeArrowheads="1"/>
          </p:cNvSpPr>
          <p:nvPr/>
        </p:nvSpPr>
        <p:spPr bwMode="gray">
          <a:xfrm>
            <a:off x="1071538" y="1714488"/>
            <a:ext cx="5109091"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相同法律依据案例、本法院同类案例</a:t>
            </a:r>
            <a:endParaRPr lang="en-US" altLang="zh-CN" sz="2400" dirty="0" smtClean="0"/>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 y="2274830"/>
            <a:ext cx="9144000" cy="25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76750"/>
            <a:ext cx="9052272"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3">
              <a:lumMod val="75000"/>
            </a:schemeClr>
          </a:solidFill>
        </p:spPr>
        <p:txBody>
          <a:bodyPr/>
          <a:lstStyle/>
          <a:p>
            <a:pPr algn="l" eaLnBrk="1" hangingPunct="1"/>
            <a:r>
              <a:rPr lang="en-US" altLang="zh-CN" sz="2800" b="1" dirty="0" smtClean="0">
                <a:solidFill>
                  <a:srgbClr val="FF3300"/>
                </a:solidFill>
                <a:ea typeface="隶书" pitchFamily="49" charset="-122"/>
              </a:rPr>
              <a:t>2.2</a:t>
            </a:r>
            <a:r>
              <a:rPr lang="zh-CN" altLang="en-US" sz="2800" b="1" dirty="0" smtClean="0">
                <a:solidFill>
                  <a:srgbClr val="FF3300"/>
                </a:solidFill>
                <a:ea typeface="隶书" pitchFamily="49" charset="-122"/>
              </a:rPr>
              <a:t>司法案例库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司法案例库增值功能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2.2.3</a:t>
            </a:r>
            <a:endParaRPr lang="zh-CN" altLang="en-US" sz="2000" dirty="0">
              <a:solidFill>
                <a:srgbClr val="FF3300"/>
              </a:solidFill>
              <a:ea typeface="隶书" pitchFamily="49" charset="-122"/>
            </a:endParaRPr>
          </a:p>
        </p:txBody>
      </p:sp>
      <p:sp>
        <p:nvSpPr>
          <p:cNvPr id="18" name="Line 260"/>
          <p:cNvSpPr>
            <a:spLocks noChangeShapeType="1"/>
          </p:cNvSpPr>
          <p:nvPr/>
        </p:nvSpPr>
        <p:spPr bwMode="gray">
          <a:xfrm>
            <a:off x="393367" y="2247888"/>
            <a:ext cx="4800600" cy="0"/>
          </a:xfrm>
          <a:prstGeom prst="line">
            <a:avLst/>
          </a:prstGeom>
          <a:noFill/>
          <a:ln w="25400">
            <a:solidFill>
              <a:schemeClr val="tx2"/>
            </a:solidFill>
            <a:prstDash val="sysDot"/>
            <a:round/>
            <a:headEnd/>
            <a:tailEnd type="oval" w="med" len="med"/>
          </a:ln>
          <a:effectLst/>
        </p:spPr>
        <p:txBody>
          <a:bodyPr wrap="none" anchor="ctr"/>
          <a:lstStyle/>
          <a:p>
            <a:endParaRPr lang="zh-CN" altLang="en-US"/>
          </a:p>
        </p:txBody>
      </p:sp>
      <p:sp>
        <p:nvSpPr>
          <p:cNvPr id="19" name="Rectangle 261"/>
          <p:cNvSpPr>
            <a:spLocks noChangeArrowheads="1"/>
          </p:cNvSpPr>
          <p:nvPr/>
        </p:nvSpPr>
        <p:spPr bwMode="gray">
          <a:xfrm rot="3419336">
            <a:off x="109204" y="16716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20" name="Text Box 262"/>
          <p:cNvSpPr txBox="1">
            <a:spLocks noChangeArrowheads="1"/>
          </p:cNvSpPr>
          <p:nvPr/>
        </p:nvSpPr>
        <p:spPr bwMode="gray">
          <a:xfrm>
            <a:off x="164767" y="1714488"/>
            <a:ext cx="356188" cy="461665"/>
          </a:xfrm>
          <a:prstGeom prst="rect">
            <a:avLst/>
          </a:prstGeom>
          <a:noFill/>
          <a:ln w="9525" algn="ctr">
            <a:noFill/>
            <a:miter lim="800000"/>
            <a:headEnd/>
            <a:tailEnd/>
          </a:ln>
          <a:effectLst/>
        </p:spPr>
        <p:txBody>
          <a:bodyPr wrap="none">
            <a:spAutoFit/>
          </a:bodyPr>
          <a:lstStyle/>
          <a:p>
            <a:pPr algn="ctr" eaLnBrk="0" hangingPunct="0"/>
            <a:r>
              <a:rPr lang="en-US" altLang="zh-CN" sz="2400" b="1" dirty="0" smtClean="0">
                <a:solidFill>
                  <a:srgbClr val="FFFFFF"/>
                </a:solidFill>
                <a:latin typeface="Arial" charset="0"/>
                <a:ea typeface="宋体" charset="-122"/>
              </a:rPr>
              <a:t>3</a:t>
            </a:r>
            <a:endParaRPr lang="en-US" altLang="zh-CN" sz="2400" b="1" dirty="0">
              <a:solidFill>
                <a:srgbClr val="FFFFFF"/>
              </a:solidFill>
              <a:latin typeface="Arial" charset="0"/>
              <a:ea typeface="宋体" charset="-122"/>
            </a:endParaRPr>
          </a:p>
        </p:txBody>
      </p:sp>
      <p:sp>
        <p:nvSpPr>
          <p:cNvPr id="21" name="Text Box 269"/>
          <p:cNvSpPr txBox="1">
            <a:spLocks noChangeArrowheads="1"/>
          </p:cNvSpPr>
          <p:nvPr/>
        </p:nvSpPr>
        <p:spPr bwMode="gray">
          <a:xfrm>
            <a:off x="1071538" y="1714488"/>
            <a:ext cx="5724644" cy="461665"/>
          </a:xfrm>
          <a:prstGeom prst="rect">
            <a:avLst/>
          </a:prstGeom>
          <a:noFill/>
          <a:ln w="9525" algn="ctr">
            <a:noFill/>
            <a:miter lim="800000"/>
            <a:headEnd/>
            <a:tailEnd/>
          </a:ln>
          <a:effectLst/>
        </p:spPr>
        <p:txBody>
          <a:bodyPr wrap="none">
            <a:spAutoFit/>
          </a:bodyPr>
          <a:lstStyle/>
          <a:p>
            <a:pPr>
              <a:buClr>
                <a:srgbClr val="CC3300"/>
              </a:buClr>
            </a:pPr>
            <a:r>
              <a:rPr lang="zh-CN" altLang="en-US" sz="2400" dirty="0" smtClean="0"/>
              <a:t>相关审判参考、相关实务专题、相关论文</a:t>
            </a:r>
            <a:endParaRPr lang="en-US" altLang="zh-CN" sz="2400" dirty="0" smtClean="0"/>
          </a:p>
        </p:txBody>
      </p:sp>
      <p:sp>
        <p:nvSpPr>
          <p:cNvPr id="35" name="AutoShape 8"/>
          <p:cNvSpPr>
            <a:spLocks noChangeArrowheads="1"/>
          </p:cNvSpPr>
          <p:nvPr/>
        </p:nvSpPr>
        <p:spPr bwMode="auto">
          <a:xfrm>
            <a:off x="6629400" y="2176153"/>
            <a:ext cx="1857388" cy="1143008"/>
          </a:xfrm>
          <a:prstGeom prst="wedgeRoundRectCallout">
            <a:avLst>
              <a:gd name="adj1" fmla="val -52436"/>
              <a:gd name="adj2" fmla="val 54833"/>
              <a:gd name="adj3" fmla="val 16667"/>
            </a:avLst>
          </a:prstGeom>
          <a:solidFill>
            <a:srgbClr val="FFFFFF"/>
          </a:solidFill>
          <a:ln w="9525">
            <a:solidFill>
              <a:srgbClr val="000000"/>
            </a:solidFill>
            <a:miter lim="800000"/>
            <a:headEnd/>
            <a:tailEnd/>
          </a:ln>
        </p:spPr>
        <p:txBody>
          <a:bodyPr/>
          <a:lstStyle/>
          <a:p>
            <a:pPr algn="l"/>
            <a:r>
              <a:rPr lang="zh-CN" altLang="en-US" sz="1200" dirty="0" smtClean="0">
                <a:latin typeface="Times New Roman" pitchFamily="18" charset="0"/>
                <a:cs typeface="Times New Roman" pitchFamily="18" charset="0"/>
              </a:rPr>
              <a:t>关联北大法宝专题参考库中最高法</a:t>
            </a:r>
            <a:r>
              <a:rPr lang="en-US" altLang="zh-CN" sz="1200" dirty="0" smtClean="0">
                <a:latin typeface="Times New Roman" pitchFamily="18" charset="0"/>
                <a:cs typeface="Times New Roman" pitchFamily="18" charset="0"/>
              </a:rPr>
              <a:t>《</a:t>
            </a:r>
            <a:r>
              <a:rPr lang="zh-CN" altLang="en-US" sz="1200" dirty="0" smtClean="0">
                <a:latin typeface="Times New Roman" pitchFamily="18" charset="0"/>
                <a:cs typeface="Times New Roman" pitchFamily="18" charset="0"/>
              </a:rPr>
              <a:t>裁判标准</a:t>
            </a:r>
            <a:r>
              <a:rPr lang="en-US" altLang="zh-CN" sz="1200" dirty="0" smtClean="0">
                <a:latin typeface="Times New Roman" pitchFamily="18" charset="0"/>
                <a:cs typeface="Times New Roman" pitchFamily="18" charset="0"/>
              </a:rPr>
              <a:t>》</a:t>
            </a:r>
            <a:r>
              <a:rPr lang="zh-CN" altLang="en-US" sz="1200" dirty="0" smtClean="0">
                <a:latin typeface="Times New Roman" pitchFamily="18" charset="0"/>
                <a:cs typeface="Times New Roman" pitchFamily="18" charset="0"/>
              </a:rPr>
              <a:t>系列丛书中有关本案的审判参考中的法律问题评析</a:t>
            </a:r>
            <a:endParaRPr lang="zh-CN" altLang="en-US" sz="1200" b="0" dirty="0">
              <a:latin typeface="Times New Roman" pitchFamily="18" charset="0"/>
              <a:cs typeface="Times New Roman" pitchFamily="18" charset="0"/>
            </a:endParaRPr>
          </a:p>
        </p:txBody>
      </p:sp>
      <p:pic>
        <p:nvPicPr>
          <p:cNvPr id="2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67" y="2428868"/>
            <a:ext cx="3009900" cy="431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445760"/>
            <a:ext cx="2886075" cy="431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857388"/>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法学期刊库内容体系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2.3.1</a:t>
            </a:r>
            <a:endParaRPr lang="zh-CN" altLang="en-US" sz="2000" dirty="0">
              <a:solidFill>
                <a:srgbClr val="FF3300"/>
              </a:solidFill>
              <a:ea typeface="隶书" pitchFamily="49" charset="-122"/>
            </a:endParaRPr>
          </a:p>
        </p:txBody>
      </p:sp>
      <p:sp>
        <p:nvSpPr>
          <p:cNvPr id="99" name="矩形 98"/>
          <p:cNvSpPr/>
          <p:nvPr/>
        </p:nvSpPr>
        <p:spPr>
          <a:xfrm>
            <a:off x="642910" y="1714488"/>
            <a:ext cx="7929618" cy="1631216"/>
          </a:xfrm>
          <a:prstGeom prst="rect">
            <a:avLst/>
          </a:prstGeom>
        </p:spPr>
        <p:txBody>
          <a:bodyPr wrap="square">
            <a:spAutoFit/>
          </a:bodyPr>
          <a:lstStyle/>
          <a:p>
            <a:pPr>
              <a:buClr>
                <a:srgbClr val="FF0000"/>
              </a:buClr>
              <a:buFont typeface="Wingdings" pitchFamily="2" charset="2"/>
              <a:buChar char="u"/>
            </a:pPr>
            <a:r>
              <a:rPr lang="zh-CN" altLang="en-US" sz="2000" dirty="0" smtClean="0"/>
              <a:t>期刊库</a:t>
            </a:r>
            <a:r>
              <a:rPr lang="zh-CN" altLang="en-US" sz="2000" dirty="0" smtClean="0">
                <a:latin typeface="新宋体" pitchFamily="49" charset="-122"/>
                <a:ea typeface="新宋体" pitchFamily="49" charset="-122"/>
              </a:rPr>
              <a:t>为专门的法学类期刊数据库，</a:t>
            </a:r>
            <a:r>
              <a:rPr lang="zh-CN" altLang="en-US" sz="2000" dirty="0" smtClean="0"/>
              <a:t>注重文章质量，</a:t>
            </a:r>
            <a:r>
              <a:rPr lang="zh-CN" altLang="en-US" sz="2000" dirty="0" smtClean="0">
                <a:latin typeface="新宋体" pitchFamily="49" charset="-122"/>
                <a:ea typeface="新宋体" pitchFamily="49" charset="-122"/>
              </a:rPr>
              <a:t>收录的期刊多为双核心期刊，具有极强的专业性和理论性。</a:t>
            </a:r>
          </a:p>
          <a:p>
            <a:r>
              <a:rPr lang="zh-CN" altLang="en-US" sz="2000" dirty="0" smtClean="0"/>
              <a:t>期刊库</a:t>
            </a:r>
            <a:r>
              <a:rPr lang="zh-CN" altLang="en-US" sz="2000" dirty="0" smtClean="0">
                <a:latin typeface="Times New Roman" pitchFamily="18" charset="0"/>
              </a:rPr>
              <a:t>对现有合作期刊按核心期刊、非核心期刊、集刊、英文期刊进行列表展示，并列有更新及总体收录情况，目前，共收录</a:t>
            </a:r>
            <a:r>
              <a:rPr lang="en-US" altLang="zh-CN" sz="2000" dirty="0" smtClean="0">
                <a:latin typeface="Times New Roman" pitchFamily="18" charset="0"/>
              </a:rPr>
              <a:t>105</a:t>
            </a:r>
            <a:r>
              <a:rPr lang="zh-CN" altLang="en-US" sz="2000" dirty="0" smtClean="0">
                <a:latin typeface="Times New Roman" pitchFamily="18" charset="0"/>
              </a:rPr>
              <a:t>种期刊创刊来的文献，截止到</a:t>
            </a:r>
            <a:r>
              <a:rPr lang="en-US" altLang="zh-CN" sz="2000" dirty="0" smtClean="0">
                <a:latin typeface="Times New Roman" pitchFamily="18" charset="0"/>
              </a:rPr>
              <a:t>2015</a:t>
            </a:r>
            <a:r>
              <a:rPr lang="zh-CN" altLang="en-US" sz="2000" dirty="0" smtClean="0">
                <a:latin typeface="Times New Roman" pitchFamily="18" charset="0"/>
              </a:rPr>
              <a:t>年</a:t>
            </a:r>
            <a:r>
              <a:rPr lang="en-US" altLang="zh-CN" sz="2000" dirty="0" smtClean="0">
                <a:latin typeface="Times New Roman" pitchFamily="18" charset="0"/>
              </a:rPr>
              <a:t>2</a:t>
            </a:r>
            <a:r>
              <a:rPr lang="zh-CN" altLang="en-US" sz="2000" dirty="0" smtClean="0">
                <a:latin typeface="Times New Roman" pitchFamily="18" charset="0"/>
              </a:rPr>
              <a:t>月</a:t>
            </a:r>
            <a:r>
              <a:rPr lang="en-US" altLang="zh-CN" sz="2000" dirty="0" smtClean="0">
                <a:latin typeface="Times New Roman" pitchFamily="18" charset="0"/>
              </a:rPr>
              <a:t>28</a:t>
            </a:r>
            <a:r>
              <a:rPr lang="zh-CN" altLang="en-US" sz="2000" dirty="0" smtClean="0">
                <a:latin typeface="Times New Roman" pitchFamily="18" charset="0"/>
              </a:rPr>
              <a:t>日约</a:t>
            </a:r>
            <a:r>
              <a:rPr lang="en-US" altLang="zh-CN" sz="2000" dirty="0" smtClean="0"/>
              <a:t>158051</a:t>
            </a:r>
            <a:r>
              <a:rPr lang="zh-CN" altLang="en-US" sz="2000" dirty="0" smtClean="0">
                <a:latin typeface="Times New Roman" pitchFamily="18" charset="0"/>
              </a:rPr>
              <a:t>篇</a:t>
            </a:r>
            <a:r>
              <a:rPr lang="zh-CN" altLang="en-US" sz="2000" dirty="0" smtClean="0">
                <a:latin typeface="Times New Roman" pitchFamily="18" charset="0"/>
              </a:rPr>
              <a:t>；并保持</a:t>
            </a:r>
            <a:r>
              <a:rPr lang="zh-CN" altLang="en-US" sz="2000" dirty="0" smtClean="0"/>
              <a:t>定期更新。</a:t>
            </a:r>
            <a:endParaRPr lang="en-US" altLang="zh-CN" sz="20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7" y="3861049"/>
            <a:ext cx="9074944" cy="296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285720" y="185339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86116" y="171448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78592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标准</a:t>
            </a:r>
            <a:endParaRPr lang="en-US" altLang="zh-CN" b="1" kern="0" dirty="0">
              <a:solidFill>
                <a:schemeClr val="bg1"/>
              </a:solidFill>
            </a:endParaRPr>
          </a:p>
        </p:txBody>
      </p:sp>
      <p:sp>
        <p:nvSpPr>
          <p:cNvPr id="71" name="Rectangle 92"/>
          <p:cNvSpPr>
            <a:spLocks noChangeArrowheads="1"/>
          </p:cNvSpPr>
          <p:nvPr/>
        </p:nvSpPr>
        <p:spPr bwMode="gray">
          <a:xfrm>
            <a:off x="7500958" y="171052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261277" y="171448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78195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类别</a:t>
            </a:r>
            <a:endParaRPr lang="en-US" altLang="zh-CN" b="1" kern="0" dirty="0">
              <a:solidFill>
                <a:schemeClr val="bg1"/>
              </a:solidFill>
            </a:endParaRPr>
          </a:p>
        </p:txBody>
      </p:sp>
      <p:sp>
        <p:nvSpPr>
          <p:cNvPr id="37" name="Rectangle 39"/>
          <p:cNvSpPr>
            <a:spLocks noChangeArrowheads="1"/>
          </p:cNvSpPr>
          <p:nvPr/>
        </p:nvSpPr>
        <p:spPr bwMode="gray">
          <a:xfrm>
            <a:off x="3286116" y="2207387"/>
            <a:ext cx="4214841" cy="1578803"/>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286116" y="3857628"/>
            <a:ext cx="4214841" cy="12144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86116" y="5143512"/>
            <a:ext cx="4214841"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357554" y="2214554"/>
            <a:ext cx="4093236" cy="1600438"/>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一是中国社会科学院的</a:t>
            </a:r>
            <a:r>
              <a:rPr lang="en-US" altLang="zh-CN" sz="1400" dirty="0" smtClean="0"/>
              <a:t>《</a:t>
            </a:r>
            <a:r>
              <a:rPr lang="zh-CN" altLang="en-US" sz="1400" dirty="0" smtClean="0"/>
              <a:t>中国人文社会科学核心期刊要览</a:t>
            </a:r>
            <a:r>
              <a:rPr lang="en-US" altLang="zh-CN" sz="1400" dirty="0" smtClean="0"/>
              <a:t>》</a:t>
            </a:r>
            <a:r>
              <a:rPr lang="zh-CN" altLang="en-US" sz="1400" dirty="0" smtClean="0"/>
              <a:t>；另一种是北京大学图书馆与北京高校图书馆期刊工作研究会联合编辑出版的</a:t>
            </a:r>
            <a:r>
              <a:rPr lang="en-US" altLang="zh-CN" sz="1400" dirty="0" smtClean="0"/>
              <a:t>《</a:t>
            </a:r>
            <a:r>
              <a:rPr lang="zh-CN" altLang="en-US" sz="1400" dirty="0" smtClean="0"/>
              <a:t>中文核心期刊要目总览</a:t>
            </a:r>
            <a:r>
              <a:rPr lang="en-US" altLang="zh-CN" sz="1400" dirty="0" smtClean="0"/>
              <a:t>》</a:t>
            </a:r>
            <a:r>
              <a:rPr lang="zh-CN" altLang="en-US" sz="1400" dirty="0" smtClean="0"/>
              <a:t>；第三种是南京大学中国社会科学研究评价中心联合编辑出版的</a:t>
            </a:r>
            <a:r>
              <a:rPr lang="en-US" altLang="zh-CN" sz="1400" dirty="0" smtClean="0"/>
              <a:t>《</a:t>
            </a:r>
            <a:r>
              <a:rPr lang="zh-CN" altLang="en-US" sz="1400" dirty="0" smtClean="0"/>
              <a:t>中文社会科学引文索引</a:t>
            </a:r>
            <a:r>
              <a:rPr lang="en-US" altLang="zh-CN" sz="1400" dirty="0" smtClean="0"/>
              <a:t>》(CSSCI)</a:t>
            </a:r>
            <a:r>
              <a:rPr lang="zh-CN" altLang="en-US" sz="1400" dirty="0" smtClean="0"/>
              <a:t>；最后一种是武汉大学编辑的</a:t>
            </a:r>
            <a:r>
              <a:rPr lang="en-US" altLang="zh-CN" sz="1400" dirty="0" smtClean="0"/>
              <a:t>《</a:t>
            </a:r>
            <a:r>
              <a:rPr lang="zh-CN" altLang="en-US" sz="1400" dirty="0" smtClean="0"/>
              <a:t>武汉大学</a:t>
            </a:r>
            <a:r>
              <a:rPr lang="en-US" altLang="zh-CN" sz="1400" dirty="0" smtClean="0"/>
              <a:t>RCCSE</a:t>
            </a:r>
            <a:r>
              <a:rPr lang="zh-CN" altLang="en-US" sz="1400" dirty="0" smtClean="0"/>
              <a:t>核心期刊目录</a:t>
            </a:r>
            <a:r>
              <a:rPr lang="en-US" altLang="zh-CN" sz="1400" dirty="0" smtClean="0"/>
              <a:t>》</a:t>
            </a:r>
            <a:r>
              <a:rPr lang="zh-CN" altLang="en-US" sz="1400" dirty="0" smtClean="0"/>
              <a:t>。 。</a:t>
            </a:r>
            <a:endParaRPr lang="en-US" altLang="zh-CN" sz="1400" dirty="0">
              <a:solidFill>
                <a:srgbClr val="F8F8F8"/>
              </a:solidFill>
              <a:latin typeface="Arial" charset="0"/>
              <a:ea typeface="宋体" charset="-122"/>
            </a:endParaRPr>
          </a:p>
        </p:txBody>
      </p:sp>
      <p:sp>
        <p:nvSpPr>
          <p:cNvPr id="48" name="Text Box 59"/>
          <p:cNvSpPr txBox="1">
            <a:spLocks noChangeArrowheads="1"/>
          </p:cNvSpPr>
          <p:nvPr/>
        </p:nvSpPr>
        <p:spPr bwMode="gray">
          <a:xfrm>
            <a:off x="3357554" y="4063176"/>
            <a:ext cx="4071966" cy="307777"/>
          </a:xfrm>
          <a:prstGeom prst="rect">
            <a:avLst/>
          </a:prstGeom>
          <a:noFill/>
          <a:ln w="9525">
            <a:noFill/>
            <a:miter lim="800000"/>
            <a:headEnd/>
            <a:tailEnd/>
          </a:ln>
          <a:effectLst/>
        </p:spPr>
        <p:txBody>
          <a:bodyPr wrap="square">
            <a:spAutoFit/>
          </a:bodyPr>
          <a:lstStyle/>
          <a:p>
            <a:pPr>
              <a:buClr>
                <a:srgbClr val="CC3300"/>
              </a:buClr>
            </a:pPr>
            <a:r>
              <a:rPr lang="zh-CN" altLang="en-US" sz="1400" dirty="0" smtClean="0"/>
              <a:t>有影响力的非核心法学期刊。</a:t>
            </a:r>
          </a:p>
        </p:txBody>
      </p:sp>
      <p:sp>
        <p:nvSpPr>
          <p:cNvPr id="49" name="Text Box 60"/>
          <p:cNvSpPr txBox="1">
            <a:spLocks noChangeArrowheads="1"/>
          </p:cNvSpPr>
          <p:nvPr/>
        </p:nvSpPr>
        <p:spPr bwMode="gray">
          <a:xfrm>
            <a:off x="3547792" y="4106813"/>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500958" y="2198620"/>
            <a:ext cx="1168253" cy="1578803"/>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39</a:t>
            </a:r>
            <a:r>
              <a:rPr kumimoji="0" lang="zh-CN" altLang="en-US" sz="1800" b="0" i="0" u="none" strike="noStrike" kern="0" cap="none" spc="0" normalizeH="0" baseline="0" noProof="0" dirty="0" smtClean="0">
                <a:ln>
                  <a:noFill/>
                </a:ln>
                <a:solidFill>
                  <a:sysClr val="windowText" lastClr="000000"/>
                </a:solidFill>
                <a:effectLst/>
                <a:uLnTx/>
                <a:uFillTx/>
              </a:rPr>
              <a:t>个</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4" name="Rectangle 41"/>
          <p:cNvSpPr>
            <a:spLocks noChangeArrowheads="1"/>
          </p:cNvSpPr>
          <p:nvPr/>
        </p:nvSpPr>
        <p:spPr bwMode="gray">
          <a:xfrm>
            <a:off x="7500958" y="3848861"/>
            <a:ext cx="1168253" cy="12144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36</a:t>
            </a:r>
            <a:r>
              <a:rPr kumimoji="0" lang="zh-CN" altLang="en-US" sz="1800" b="0" i="0" u="none" strike="noStrike" kern="0" cap="none" spc="0" normalizeH="0" baseline="0" noProof="0" dirty="0" smtClean="0">
                <a:ln>
                  <a:noFill/>
                </a:ln>
                <a:solidFill>
                  <a:sysClr val="windowText" lastClr="000000"/>
                </a:solidFill>
                <a:effectLst/>
                <a:uLnTx/>
                <a:uFillTx/>
              </a:rPr>
              <a:t>个</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5" name="Rectangle 44"/>
          <p:cNvSpPr>
            <a:spLocks noChangeArrowheads="1"/>
          </p:cNvSpPr>
          <p:nvPr/>
        </p:nvSpPr>
        <p:spPr bwMode="gray">
          <a:xfrm>
            <a:off x="7500958" y="5134745"/>
            <a:ext cx="1168253"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kern="0" dirty="0" smtClean="0">
                <a:solidFill>
                  <a:sysClr val="windowText" lastClr="000000"/>
                </a:solidFill>
              </a:rPr>
              <a:t>33</a:t>
            </a:r>
            <a:r>
              <a:rPr kumimoji="0" lang="zh-CN" altLang="en-US" sz="1800" b="0" i="0" u="none" strike="noStrike" kern="0" cap="none" spc="0" normalizeH="0" baseline="0" noProof="0" dirty="0" smtClean="0">
                <a:ln>
                  <a:noFill/>
                </a:ln>
                <a:solidFill>
                  <a:sysClr val="windowText" lastClr="000000"/>
                </a:solidFill>
                <a:effectLst/>
                <a:uLnTx/>
                <a:uFillTx/>
              </a:rPr>
              <a:t>个</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7" name="Text Box 54"/>
          <p:cNvSpPr txBox="1">
            <a:spLocks noChangeArrowheads="1"/>
          </p:cNvSpPr>
          <p:nvPr/>
        </p:nvSpPr>
        <p:spPr bwMode="gray">
          <a:xfrm>
            <a:off x="1553340" y="2391654"/>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3" name="Rectangle 39"/>
          <p:cNvSpPr>
            <a:spLocks noChangeArrowheads="1"/>
          </p:cNvSpPr>
          <p:nvPr/>
        </p:nvSpPr>
        <p:spPr bwMode="gray">
          <a:xfrm>
            <a:off x="1261277" y="2207387"/>
            <a:ext cx="2024839" cy="1578803"/>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261277" y="3857628"/>
            <a:ext cx="2024839" cy="12144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261277" y="5143512"/>
            <a:ext cx="2024839"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469382" y="2321497"/>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核心期刊</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500166" y="4206052"/>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非核心期刊</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428728" y="5286388"/>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集刊</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562283" y="2207387"/>
            <a:ext cx="739625" cy="1578803"/>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562283" y="3857628"/>
            <a:ext cx="739625" cy="12144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5143512"/>
            <a:ext cx="739625"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71448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623413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法学期刊库内容体系（</a:t>
            </a:r>
            <a:r>
              <a:rPr lang="zh-CN" altLang="en-US" sz="2800" dirty="0" smtClean="0">
                <a:solidFill>
                  <a:srgbClr val="FF3300"/>
                </a:solidFill>
                <a:ea typeface="隶书" pitchFamily="49" charset="-122"/>
              </a:rPr>
              <a:t>截止</a:t>
            </a:r>
            <a:r>
              <a:rPr lang="en-US" altLang="zh-CN" sz="2800" dirty="0" smtClean="0">
                <a:solidFill>
                  <a:srgbClr val="FF3300"/>
                </a:solidFill>
                <a:ea typeface="隶书" pitchFamily="49" charset="-122"/>
              </a:rPr>
              <a:t>2</a:t>
            </a:r>
            <a:r>
              <a:rPr lang="zh-CN" altLang="en-US" sz="2800" dirty="0" smtClean="0">
                <a:solidFill>
                  <a:srgbClr val="FF3300"/>
                </a:solidFill>
                <a:ea typeface="隶书" pitchFamily="49" charset="-122"/>
              </a:rPr>
              <a:t>月</a:t>
            </a:r>
            <a:r>
              <a:rPr lang="en-US" altLang="zh-CN" sz="2800" dirty="0" smtClean="0">
                <a:solidFill>
                  <a:srgbClr val="FF3300"/>
                </a:solidFill>
                <a:ea typeface="隶书" pitchFamily="49" charset="-122"/>
              </a:rPr>
              <a:t>28</a:t>
            </a:r>
            <a:r>
              <a:rPr lang="zh-CN" altLang="en-US" sz="2800" dirty="0" smtClean="0">
                <a:solidFill>
                  <a:srgbClr val="FF3300"/>
                </a:solidFill>
                <a:ea typeface="隶书" pitchFamily="49" charset="-122"/>
              </a:rPr>
              <a:t>日</a:t>
            </a:r>
            <a:r>
              <a:rPr lang="zh-CN" altLang="en-US" sz="2800" dirty="0" smtClean="0">
                <a:solidFill>
                  <a:srgbClr val="FF3300"/>
                </a:solidFill>
                <a:ea typeface="隶书" pitchFamily="49" charset="-122"/>
              </a:rPr>
              <a:t>）</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2.3.1</a:t>
            </a:r>
            <a:endParaRPr lang="zh-CN" altLang="en-US" sz="2000" dirty="0">
              <a:solidFill>
                <a:srgbClr val="FF3300"/>
              </a:solidFill>
              <a:ea typeface="隶书" pitchFamily="49" charset="-122"/>
            </a:endParaRPr>
          </a:p>
        </p:txBody>
      </p:sp>
      <p:sp>
        <p:nvSpPr>
          <p:cNvPr id="53" name="矩形 52"/>
          <p:cNvSpPr/>
          <p:nvPr/>
        </p:nvSpPr>
        <p:spPr>
          <a:xfrm>
            <a:off x="3357554" y="5214950"/>
            <a:ext cx="4143404" cy="307777"/>
          </a:xfrm>
          <a:prstGeom prst="rect">
            <a:avLst/>
          </a:prstGeom>
        </p:spPr>
        <p:txBody>
          <a:bodyPr wrap="square">
            <a:spAutoFit/>
          </a:bodyPr>
          <a:lstStyle/>
          <a:p>
            <a:pPr>
              <a:buClr>
                <a:srgbClr val="CC3300"/>
              </a:buClr>
            </a:pPr>
            <a:r>
              <a:rPr lang="zh-CN" altLang="en-US" sz="1400" dirty="0" smtClean="0"/>
              <a:t>有影响力的集刊。</a:t>
            </a:r>
          </a:p>
        </p:txBody>
      </p:sp>
      <p:sp>
        <p:nvSpPr>
          <p:cNvPr id="36" name="Rectangle 45"/>
          <p:cNvSpPr>
            <a:spLocks noChangeArrowheads="1"/>
          </p:cNvSpPr>
          <p:nvPr/>
        </p:nvSpPr>
        <p:spPr bwMode="gray">
          <a:xfrm>
            <a:off x="3195895" y="5929330"/>
            <a:ext cx="4214841"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Rectangle 44"/>
          <p:cNvSpPr>
            <a:spLocks noChangeArrowheads="1"/>
          </p:cNvSpPr>
          <p:nvPr/>
        </p:nvSpPr>
        <p:spPr bwMode="gray">
          <a:xfrm>
            <a:off x="7500958" y="5920563"/>
            <a:ext cx="1168253"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Text" lastClr="000000"/>
                </a:solidFill>
              </a:rPr>
              <a:t>5</a:t>
            </a:r>
            <a:r>
              <a:rPr kumimoji="0" lang="zh-CN" altLang="en-US" sz="1800" b="0" i="0" u="none" strike="noStrike" kern="0" cap="none" spc="0" normalizeH="0" baseline="0" noProof="0" dirty="0" smtClean="0">
                <a:ln>
                  <a:noFill/>
                </a:ln>
                <a:solidFill>
                  <a:sysClr val="windowText" lastClr="000000"/>
                </a:solidFill>
                <a:effectLst/>
                <a:uLnTx/>
                <a:uFillTx/>
              </a:rPr>
              <a:t>个</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40" name="Rectangle 45"/>
          <p:cNvSpPr>
            <a:spLocks noChangeArrowheads="1"/>
          </p:cNvSpPr>
          <p:nvPr/>
        </p:nvSpPr>
        <p:spPr bwMode="gray">
          <a:xfrm>
            <a:off x="1261277" y="5929330"/>
            <a:ext cx="2024839"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2" name="Text Box 60"/>
          <p:cNvSpPr txBox="1">
            <a:spLocks noChangeArrowheads="1"/>
          </p:cNvSpPr>
          <p:nvPr/>
        </p:nvSpPr>
        <p:spPr bwMode="gray">
          <a:xfrm>
            <a:off x="1428728" y="6072206"/>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英文</a:t>
            </a:r>
            <a:r>
              <a:rPr lang="zh-CN" altLang="en-US" sz="1400" dirty="0" smtClean="0">
                <a:solidFill>
                  <a:srgbClr val="F8F8F8"/>
                </a:solidFill>
                <a:latin typeface="Arial" charset="0"/>
                <a:ea typeface="宋体" charset="-122"/>
              </a:rPr>
              <a:t>期刊</a:t>
            </a:r>
            <a:endParaRPr lang="en-US" altLang="zh-CN" sz="1400" dirty="0">
              <a:solidFill>
                <a:srgbClr val="F8F8F8"/>
              </a:solidFill>
              <a:latin typeface="Arial" charset="0"/>
              <a:ea typeface="宋体" charset="-122"/>
            </a:endParaRPr>
          </a:p>
        </p:txBody>
      </p:sp>
      <p:sp>
        <p:nvSpPr>
          <p:cNvPr id="43" name="Rectangle 44"/>
          <p:cNvSpPr>
            <a:spLocks noChangeArrowheads="1"/>
          </p:cNvSpPr>
          <p:nvPr/>
        </p:nvSpPr>
        <p:spPr bwMode="gray">
          <a:xfrm>
            <a:off x="562283" y="5929330"/>
            <a:ext cx="739625"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44" name="矩形 43"/>
          <p:cNvSpPr/>
          <p:nvPr/>
        </p:nvSpPr>
        <p:spPr>
          <a:xfrm>
            <a:off x="3357554" y="6000768"/>
            <a:ext cx="4143404" cy="307777"/>
          </a:xfrm>
          <a:prstGeom prst="rect">
            <a:avLst/>
          </a:prstGeom>
        </p:spPr>
        <p:txBody>
          <a:bodyPr wrap="square">
            <a:spAutoFit/>
          </a:bodyPr>
          <a:lstStyle/>
          <a:p>
            <a:pPr>
              <a:buClr>
                <a:srgbClr val="CC3300"/>
              </a:buClr>
            </a:pPr>
            <a:r>
              <a:rPr lang="zh-CN" altLang="en-US" sz="1400" dirty="0" smtClean="0"/>
              <a:t>国内知名、有影响力的英文法学期刊</a:t>
            </a:r>
            <a:endParaRPr lang="zh-CN" altLang="en-US" sz="1400" dirty="0"/>
          </a:p>
        </p:txBody>
      </p:sp>
      <p:pic>
        <p:nvPicPr>
          <p:cNvPr id="45"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一、北大英华公司简介</a:t>
            </a:r>
          </a:p>
        </p:txBody>
      </p:sp>
      <p:pic>
        <p:nvPicPr>
          <p:cNvPr id="33"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34"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en-US" altLang="zh-CN" sz="2800" dirty="0" smtClean="0">
                <a:solidFill>
                  <a:srgbClr val="FF3300"/>
                </a:solidFill>
                <a:latin typeface="华文隶书" panose="02010800040101010101" pitchFamily="2" charset="-122"/>
                <a:ea typeface="华文隶书" panose="02010800040101010101" pitchFamily="2" charset="-122"/>
              </a:rPr>
              <a:t>1.1 </a:t>
            </a:r>
            <a:r>
              <a:rPr lang="en-US" altLang="zh-CN" sz="2800" dirty="0" smtClean="0">
                <a:solidFill>
                  <a:srgbClr val="FF3300"/>
                </a:solidFill>
                <a:ea typeface="隶书" pitchFamily="49" charset="-122"/>
              </a:rPr>
              <a:t> </a:t>
            </a:r>
            <a:r>
              <a:rPr lang="zh-CN" altLang="en-US" sz="2800" dirty="0" smtClean="0">
                <a:solidFill>
                  <a:srgbClr val="FF3300"/>
                </a:solidFill>
                <a:ea typeface="隶书" pitchFamily="49" charset="-122"/>
              </a:rPr>
              <a:t>概述</a:t>
            </a:r>
            <a:endParaRPr lang="zh-CN" altLang="en-US" sz="2800" dirty="0">
              <a:solidFill>
                <a:srgbClr val="FF3300"/>
              </a:solidFill>
              <a:ea typeface="隶书" pitchFamily="49" charset="-122"/>
            </a:endParaRP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
        <p:nvSpPr>
          <p:cNvPr id="2" name="TextBox 1"/>
          <p:cNvSpPr txBox="1"/>
          <p:nvPr/>
        </p:nvSpPr>
        <p:spPr>
          <a:xfrm>
            <a:off x="395536" y="1844824"/>
            <a:ext cx="8352928" cy="3416320"/>
          </a:xfrm>
          <a:prstGeom prst="rect">
            <a:avLst/>
          </a:prstGeom>
          <a:noFill/>
        </p:spPr>
        <p:txBody>
          <a:bodyPr wrap="square" rtlCol="0">
            <a:spAutoFit/>
          </a:bodyPr>
          <a:lstStyle/>
          <a:p>
            <a:r>
              <a:rPr lang="zh-CN" altLang="en-US" dirty="0" smtClean="0"/>
              <a:t>        北京北大英华科技有限公司</a:t>
            </a:r>
            <a:r>
              <a:rPr lang="zh-CN" altLang="en-US" dirty="0"/>
              <a:t>是由北京大学投资控股，北大法学院主管的高新技术企业和软件企业，成立于</a:t>
            </a:r>
            <a:r>
              <a:rPr lang="en-US" altLang="zh-CN" dirty="0"/>
              <a:t>1999</a:t>
            </a:r>
            <a:r>
              <a:rPr lang="zh-CN" altLang="en-US" dirty="0"/>
              <a:t>年。公司致力于法律信息、法律教育和培训事业，是唯一隶属于北大的法律信息企业</a:t>
            </a:r>
            <a:r>
              <a:rPr lang="zh-CN" altLang="en-US" dirty="0" smtClean="0"/>
              <a:t>。</a:t>
            </a:r>
            <a:endParaRPr lang="en-US" altLang="zh-CN" dirty="0" smtClean="0"/>
          </a:p>
          <a:p>
            <a:endParaRPr lang="en-US" altLang="zh-CN" dirty="0" smtClean="0"/>
          </a:p>
          <a:p>
            <a:r>
              <a:rPr lang="en-US" altLang="zh-CN" dirty="0" smtClean="0"/>
              <a:t>        2013</a:t>
            </a:r>
            <a:r>
              <a:rPr lang="zh-CN" altLang="en-US" dirty="0"/>
              <a:t>年</a:t>
            </a:r>
            <a:r>
              <a:rPr lang="en-US" altLang="zh-CN" dirty="0"/>
              <a:t>6</a:t>
            </a:r>
            <a:r>
              <a:rPr lang="zh-CN" altLang="en-US" dirty="0"/>
              <a:t>月，北大法宝</a:t>
            </a:r>
            <a:r>
              <a:rPr lang="en-US" altLang="zh-CN" dirty="0"/>
              <a:t>®</a:t>
            </a:r>
            <a:r>
              <a:rPr lang="zh-CN" altLang="en-US" dirty="0"/>
              <a:t>成功被评选为北京市著名商标，成为国内法律软件行业史上首个著名商标</a:t>
            </a:r>
            <a:r>
              <a:rPr lang="zh-CN" altLang="en-US" dirty="0" smtClean="0"/>
              <a:t>。</a:t>
            </a:r>
            <a:endParaRPr lang="en-US" altLang="zh-CN" dirty="0" smtClean="0"/>
          </a:p>
          <a:p>
            <a:endParaRPr lang="en-US" altLang="zh-CN" dirty="0" smtClean="0"/>
          </a:p>
          <a:p>
            <a:endParaRPr lang="en-US" altLang="zh-CN" dirty="0" smtClean="0"/>
          </a:p>
          <a:p>
            <a:r>
              <a:rPr lang="zh-CN" altLang="en-US" dirty="0" smtClean="0"/>
              <a:t>        短短</a:t>
            </a:r>
            <a:r>
              <a:rPr lang="zh-CN" altLang="en-US" dirty="0"/>
              <a:t>数年，以</a:t>
            </a:r>
            <a:r>
              <a:rPr lang="en-US" altLang="zh-CN" dirty="0"/>
              <a:t>"</a:t>
            </a:r>
            <a:r>
              <a:rPr lang="zh-CN" altLang="en-US" dirty="0"/>
              <a:t>博大精深</a:t>
            </a:r>
            <a:r>
              <a:rPr lang="en-US" altLang="zh-CN" dirty="0"/>
              <a:t>"</a:t>
            </a:r>
            <a:r>
              <a:rPr lang="zh-CN" altLang="en-US" dirty="0"/>
              <a:t>为理念，北大英华开拓进取，连创辉煌，已在海内外赢得了广泛的信誉。</a:t>
            </a:r>
            <a:endParaRPr lang="en-US" altLang="zh-CN" dirty="0" smtClean="0"/>
          </a:p>
          <a:p>
            <a:r>
              <a:rPr lang="en-US" altLang="zh-CN" dirty="0"/>
              <a:t> </a:t>
            </a:r>
            <a:r>
              <a:rPr lang="en-US" altLang="zh-CN" dirty="0" smtClean="0"/>
              <a:t>      </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法学期刊库平台功能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2.3.2</a:t>
            </a:r>
            <a:endParaRPr lang="zh-CN" altLang="en-US" sz="2000" dirty="0">
              <a:solidFill>
                <a:srgbClr val="FF3300"/>
              </a:solidFill>
              <a:ea typeface="隶书" pitchFamily="49"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1243964400"/>
              </p:ext>
            </p:extLst>
          </p:nvPr>
        </p:nvGraphicFramePr>
        <p:xfrm>
          <a:off x="428596" y="2643182"/>
          <a:ext cx="7929617" cy="1327265"/>
        </p:xfrm>
        <a:graphic>
          <a:graphicData uri="http://schemas.openxmlformats.org/drawingml/2006/table">
            <a:tbl>
              <a:tblPr/>
              <a:tblGrid>
                <a:gridCol w="899235"/>
                <a:gridCol w="1243905"/>
                <a:gridCol w="1500198"/>
                <a:gridCol w="2622019"/>
                <a:gridCol w="1664260"/>
              </a:tblGrid>
              <a:tr h="166255">
                <a:tc>
                  <a:txBody>
                    <a:bodyPr/>
                    <a:lstStyle/>
                    <a:p>
                      <a:pPr algn="ctr" rtl="0" fontAlgn="ctr"/>
                      <a:r>
                        <a:rPr lang="zh-CN" altLang="en-US" sz="14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latin typeface="Arial"/>
                        </a:rPr>
                        <a:t>检索方式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a:solidFill>
                            <a:srgbClr val="000000"/>
                          </a:solidFill>
                          <a:latin typeface="Arial"/>
                        </a:rPr>
                        <a:t>检索字段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latin typeface="宋体"/>
                        </a:rPr>
                        <a:t>关键字段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smtClean="0">
                          <a:solidFill>
                            <a:srgbClr val="000000"/>
                          </a:solidFill>
                          <a:latin typeface="宋体"/>
                        </a:rPr>
                        <a:t>突出特点</a:t>
                      </a:r>
                      <a:endParaRPr lang="zh-CN" altLang="en-US" sz="1400" b="0" i="0" u="none" strike="noStrike" dirty="0">
                        <a:solidFill>
                          <a:srgbClr val="000000"/>
                        </a:solidFill>
                        <a:latin typeface="宋体"/>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3905">
                <a:tc>
                  <a:txBody>
                    <a:bodyPr/>
                    <a:lstStyle/>
                    <a:p>
                      <a:pPr algn="l" rtl="0" fontAlgn="ctr"/>
                      <a:r>
                        <a:rPr lang="zh-CN" altLang="en-US" sz="1400" b="0" i="0" u="none" strike="noStrike" dirty="0">
                          <a:solidFill>
                            <a:srgbClr val="000000"/>
                          </a:solidFill>
                          <a:latin typeface="宋体"/>
                        </a:rPr>
                        <a:t>北大</a:t>
                      </a:r>
                      <a:r>
                        <a:rPr lang="zh-CN" altLang="en-US" sz="1400" b="0" i="0" u="none" strike="noStrike" dirty="0" smtClean="0">
                          <a:solidFill>
                            <a:srgbClr val="000000"/>
                          </a:solidFill>
                          <a:latin typeface="宋体"/>
                        </a:rPr>
                        <a:t>法宝论文</a:t>
                      </a:r>
                      <a:endParaRPr lang="zh-CN" altLang="en-US" sz="1400" b="0" i="0" u="none" strike="noStrike" dirty="0">
                        <a:solidFill>
                          <a:srgbClr val="000000"/>
                        </a:solidFill>
                        <a:latin typeface="宋体"/>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latin typeface="Arial"/>
                        </a:rPr>
                        <a:t>精确、模糊、同句、同段</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1400" b="0" i="0" u="none" strike="noStrike" dirty="0" smtClean="0">
                          <a:solidFill>
                            <a:srgbClr val="000000"/>
                          </a:solidFill>
                          <a:latin typeface="宋体"/>
                        </a:rPr>
                        <a:t>10</a:t>
                      </a:r>
                      <a:r>
                        <a:rPr lang="zh-CN" altLang="en-US" sz="1400" b="0" i="0" u="none" strike="noStrike" dirty="0" smtClean="0">
                          <a:solidFill>
                            <a:srgbClr val="000000"/>
                          </a:solidFill>
                          <a:latin typeface="宋体"/>
                        </a:rPr>
                        <a:t>类罗列式字段</a:t>
                      </a:r>
                      <a:endParaRPr lang="zh-CN" altLang="en-US" sz="1400" b="0" i="0" u="none" strike="noStrike" dirty="0">
                        <a:solidFill>
                          <a:srgbClr val="000000"/>
                        </a:solidFill>
                        <a:latin typeface="宋体"/>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smtClean="0">
                          <a:solidFill>
                            <a:srgbClr val="000000"/>
                          </a:solidFill>
                          <a:latin typeface="宋体"/>
                        </a:rPr>
                        <a:t>标题、全文、期刊名称、作者、作者单位、分类、期刊年份、期号、关键词、摘要</a:t>
                      </a:r>
                      <a:endParaRPr lang="zh-CN" altLang="en-US" sz="1400" b="0" i="0" u="none" strike="noStrike" dirty="0">
                        <a:solidFill>
                          <a:srgbClr val="000000"/>
                        </a:solidFill>
                        <a:latin typeface="宋体"/>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smtClean="0">
                          <a:solidFill>
                            <a:srgbClr val="FF0000"/>
                          </a:solidFill>
                          <a:latin typeface="Arial"/>
                        </a:rPr>
                        <a:t>期刊名称、分类及期刊年份都提供了下拉选择菜单</a:t>
                      </a:r>
                      <a:endParaRPr lang="zh-CN" altLang="en-US" sz="1400" b="0"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2" name="Group 21"/>
          <p:cNvGrpSpPr>
            <a:grpSpLocks/>
          </p:cNvGrpSpPr>
          <p:nvPr/>
        </p:nvGrpSpPr>
        <p:grpSpPr bwMode="auto">
          <a:xfrm>
            <a:off x="357158" y="1714488"/>
            <a:ext cx="8429684" cy="785818"/>
            <a:chOff x="3964" y="2071"/>
            <a:chExt cx="1484" cy="330"/>
          </a:xfrm>
        </p:grpSpPr>
        <p:sp>
          <p:nvSpPr>
            <p:cNvPr id="1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8" name="矩形 17"/>
          <p:cNvSpPr/>
          <p:nvPr/>
        </p:nvSpPr>
        <p:spPr>
          <a:xfrm>
            <a:off x="642910" y="1785926"/>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期刊库提供一键检索、结果检索和高级检索，高级检索有罗列式的</a:t>
            </a:r>
            <a:r>
              <a:rPr lang="en-US" altLang="zh-CN" sz="2000" dirty="0" smtClean="0"/>
              <a:t>11</a:t>
            </a:r>
            <a:r>
              <a:rPr lang="zh-CN" altLang="en-US" sz="2000" dirty="0" smtClean="0"/>
              <a:t>个字段</a:t>
            </a:r>
            <a:r>
              <a:rPr lang="zh-CN" altLang="en-US" sz="2000" dirty="0" smtClean="0">
                <a:latin typeface="新宋体" pitchFamily="49" charset="-122"/>
                <a:ea typeface="新宋体" pitchFamily="49" charset="-122"/>
              </a:rPr>
              <a:t>。</a:t>
            </a:r>
          </a:p>
        </p:txBody>
      </p:sp>
      <p:pic>
        <p:nvPicPr>
          <p:cNvPr id="21"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6788"/>
            <a:ext cx="90582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法学期刊库平台功能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聚类显示</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2.3.2</a:t>
            </a:r>
            <a:endParaRPr lang="zh-CN" altLang="en-US" sz="2000" dirty="0">
              <a:solidFill>
                <a:srgbClr val="FF3300"/>
              </a:solidFill>
              <a:ea typeface="隶书" pitchFamily="49" charset="-122"/>
            </a:endParaRPr>
          </a:p>
        </p:txBody>
      </p:sp>
      <p:graphicFrame>
        <p:nvGraphicFramePr>
          <p:cNvPr id="18" name="表格 17"/>
          <p:cNvGraphicFramePr>
            <a:graphicFrameLocks noGrp="1"/>
          </p:cNvGraphicFramePr>
          <p:nvPr>
            <p:extLst>
              <p:ext uri="{D42A27DB-BD31-4B8C-83A1-F6EECF244321}">
                <p14:modId xmlns:p14="http://schemas.microsoft.com/office/powerpoint/2010/main" val="2617964634"/>
              </p:ext>
            </p:extLst>
          </p:nvPr>
        </p:nvGraphicFramePr>
        <p:xfrm>
          <a:off x="500034" y="1571612"/>
          <a:ext cx="7929618" cy="1934330"/>
        </p:xfrm>
        <a:graphic>
          <a:graphicData uri="http://schemas.openxmlformats.org/drawingml/2006/table">
            <a:tbl>
              <a:tblPr firstRow="1" bandRow="1">
                <a:tableStyleId>{5C22544A-7EE6-4342-B048-85BDC9FD1C3A}</a:tableStyleId>
              </a:tblPr>
              <a:tblGrid>
                <a:gridCol w="642942"/>
                <a:gridCol w="2786082"/>
                <a:gridCol w="2011560"/>
                <a:gridCol w="2489034"/>
              </a:tblGrid>
              <a:tr h="227858">
                <a:tc>
                  <a:txBody>
                    <a:bodyPr/>
                    <a:lstStyle/>
                    <a:p>
                      <a:pPr algn="ctr"/>
                      <a:r>
                        <a:rPr lang="zh-CN" altLang="en-US" sz="1400" dirty="0" smtClean="0"/>
                        <a:t>分类</a:t>
                      </a:r>
                      <a:endParaRPr lang="zh-CN" altLang="en-US" sz="1400" dirty="0"/>
                    </a:p>
                  </a:txBody>
                  <a:tcPr anchor="ctr"/>
                </a:tc>
                <a:tc>
                  <a:txBody>
                    <a:bodyPr/>
                    <a:lstStyle/>
                    <a:p>
                      <a:pPr algn="ctr"/>
                      <a:r>
                        <a:rPr lang="zh-CN" altLang="en-US" sz="1400" dirty="0" smtClean="0"/>
                        <a:t>左侧聚类导航</a:t>
                      </a:r>
                      <a:endParaRPr lang="zh-CN" altLang="en-US" sz="1400" dirty="0"/>
                    </a:p>
                  </a:txBody>
                  <a:tcPr anchor="ctr"/>
                </a:tc>
                <a:tc>
                  <a:txBody>
                    <a:bodyPr/>
                    <a:lstStyle/>
                    <a:p>
                      <a:pPr algn="ctr"/>
                      <a:r>
                        <a:rPr lang="zh-CN" altLang="en-US" sz="1400" dirty="0" smtClean="0"/>
                        <a:t>检索结果显示</a:t>
                      </a:r>
                      <a:endParaRPr lang="zh-CN" altLang="en-US" sz="1400" dirty="0"/>
                    </a:p>
                  </a:txBody>
                  <a:tcPr anchor="ctr"/>
                </a:tc>
                <a:tc>
                  <a:txBody>
                    <a:bodyPr/>
                    <a:lstStyle/>
                    <a:p>
                      <a:pPr algn="ctr"/>
                      <a:r>
                        <a:rPr lang="zh-CN" altLang="en-US" sz="1400" dirty="0" smtClean="0"/>
                        <a:t>检索结果正文</a:t>
                      </a:r>
                      <a:endParaRPr lang="zh-CN" altLang="en-US" sz="1400" dirty="0"/>
                    </a:p>
                  </a:txBody>
                  <a:tcPr anchor="ctr"/>
                </a:tc>
              </a:tr>
              <a:tr h="1629530">
                <a:tc>
                  <a:txBody>
                    <a:bodyPr/>
                    <a:lstStyle/>
                    <a:p>
                      <a:pPr algn="ctr"/>
                      <a:r>
                        <a:rPr lang="zh-CN" altLang="en-US" sz="1400" dirty="0" smtClean="0"/>
                        <a:t>北大法宝</a:t>
                      </a:r>
                      <a:endParaRPr lang="zh-CN" altLang="en-US" sz="1400" dirty="0"/>
                    </a:p>
                  </a:txBody>
                  <a:tcPr anchor="ctr"/>
                </a:tc>
                <a:tc>
                  <a:txBody>
                    <a:bodyPr/>
                    <a:lstStyle/>
                    <a:p>
                      <a:pPr>
                        <a:buClr>
                          <a:srgbClr val="C00000"/>
                        </a:buClr>
                        <a:buFont typeface="Wingdings" pitchFamily="2" charset="2"/>
                        <a:buNone/>
                      </a:pPr>
                      <a:r>
                        <a:rPr lang="zh-CN" altLang="en-US" sz="1400" b="1" dirty="0" smtClean="0">
                          <a:ea typeface="幼圆" pitchFamily="49" charset="-122"/>
                        </a:rPr>
                        <a:t>有了期刊名称、文章访问量排行、作者访问量排行：</a:t>
                      </a:r>
                      <a:r>
                        <a:rPr lang="zh-CN" altLang="en-US" sz="1400" dirty="0" smtClean="0">
                          <a:ea typeface="幼圆" pitchFamily="49" charset="-122"/>
                        </a:rPr>
                        <a:t>直接点击型，有每类的下一级聚类的全部分类及相应检索结果的统计分布。</a:t>
                      </a:r>
                    </a:p>
                  </a:txBody>
                  <a:tcPr anchor="ctr"/>
                </a:tc>
                <a:tc>
                  <a:txBody>
                    <a:bodyPr/>
                    <a:lstStyle/>
                    <a:p>
                      <a:pPr algn="l">
                        <a:buFont typeface="Wingdings" pitchFamily="2" charset="2"/>
                        <a:buNone/>
                      </a:pPr>
                      <a:r>
                        <a:rPr lang="zh-CN" altLang="en-US" sz="1400" b="1" dirty="0" smtClean="0">
                          <a:ea typeface="幼圆" pitchFamily="49" charset="-122"/>
                        </a:rPr>
                        <a:t>按期刊名称展示检索结果，左侧提供了聚类统计，提供了检索结果目录下载。</a:t>
                      </a:r>
                      <a:endParaRPr lang="zh-CN" altLang="en-US" sz="1400" dirty="0">
                        <a:ea typeface="幼圆" pitchFamily="49"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CN" altLang="en-US" sz="1400" b="1" dirty="0" smtClean="0">
                          <a:ea typeface="幼圆" pitchFamily="49" charset="-122"/>
                        </a:rPr>
                        <a:t>提供正文全文，并提供了四种格式的下载方式和能保留正文及相关资料链接，提供了收藏、转发、打印、小字、大字功能，同时提供了</a:t>
                      </a:r>
                      <a:r>
                        <a:rPr lang="en-US" altLang="zh-CN" sz="1400" b="1" dirty="0" smtClean="0">
                          <a:ea typeface="幼圆" pitchFamily="49" charset="-122"/>
                        </a:rPr>
                        <a:t>7</a:t>
                      </a:r>
                      <a:r>
                        <a:rPr lang="zh-CN" altLang="en-US" sz="1400" b="1" dirty="0" smtClean="0">
                          <a:ea typeface="幼圆" pitchFamily="49" charset="-122"/>
                        </a:rPr>
                        <a:t>个字段信息和关键字段关联链接信息。</a:t>
                      </a:r>
                      <a:endParaRPr lang="zh-CN" altLang="en-US" sz="1400" dirty="0">
                        <a:ea typeface="幼圆" pitchFamily="49" charset="-122"/>
                      </a:endParaRPr>
                    </a:p>
                  </a:txBody>
                  <a:tcPr anchor="ctr"/>
                </a:tc>
              </a:tr>
            </a:tbl>
          </a:graphicData>
        </a:graphic>
      </p:graphicFrame>
      <p:pic>
        <p:nvPicPr>
          <p:cNvPr id="22"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8" y="3573016"/>
            <a:ext cx="2352675" cy="328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3620" y="3560378"/>
            <a:ext cx="324036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0206" y="3560378"/>
            <a:ext cx="3884340" cy="331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法学期刊库增值功能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2.3.3</a:t>
            </a:r>
            <a:endParaRPr lang="zh-CN" altLang="en-US" sz="2000" dirty="0">
              <a:solidFill>
                <a:srgbClr val="FF3300"/>
              </a:solidFill>
              <a:ea typeface="隶书" pitchFamily="49" charset="-122"/>
            </a:endParaRPr>
          </a:p>
        </p:txBody>
      </p:sp>
      <p:grpSp>
        <p:nvGrpSpPr>
          <p:cNvPr id="2" name="组合 34"/>
          <p:cNvGrpSpPr/>
          <p:nvPr/>
        </p:nvGrpSpPr>
        <p:grpSpPr>
          <a:xfrm>
            <a:off x="5928177" y="2714620"/>
            <a:ext cx="2501475" cy="3571900"/>
            <a:chOff x="6477000" y="1879840"/>
            <a:chExt cx="2745404" cy="497816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32" name="Rectangle 67"/>
            <p:cNvSpPr>
              <a:spLocks noChangeArrowheads="1"/>
            </p:cNvSpPr>
            <p:nvPr/>
          </p:nvSpPr>
          <p:spPr bwMode="auto">
            <a:xfrm>
              <a:off x="7889532" y="1879840"/>
              <a:ext cx="1332872" cy="4978160"/>
            </a:xfrm>
            <a:prstGeom prst="rect">
              <a:avLst/>
            </a:prstGeom>
            <a:solidFill>
              <a:srgbClr val="FFFFFF"/>
            </a:solidFill>
            <a:ln w="9525">
              <a:solidFill>
                <a:srgbClr val="000000"/>
              </a:solidFill>
              <a:miter lim="800000"/>
              <a:headEnd/>
              <a:tailEnd/>
            </a:ln>
          </p:spPr>
          <p:txBody>
            <a:bodyPr/>
            <a:lstStyle/>
            <a:p>
              <a:pPr algn="just"/>
              <a:r>
                <a:rPr lang="en-US" altLang="zh-CN" sz="1400" b="0" dirty="0" smtClean="0">
                  <a:latin typeface="Times New Roman" pitchFamily="18" charset="0"/>
                </a:rPr>
                <a:t>1.</a:t>
              </a:r>
              <a:r>
                <a:rPr lang="zh-CN" altLang="en-US" sz="1400" b="0" dirty="0">
                  <a:latin typeface="Times New Roman" pitchFamily="18" charset="0"/>
                </a:rPr>
                <a:t>具体文章按期刊标准显示，正文标题相关字段进行列表。</a:t>
              </a:r>
              <a:endParaRPr lang="en-US" altLang="zh-CN" sz="1400" b="0" dirty="0">
                <a:latin typeface="Times New Roman" pitchFamily="18" charset="0"/>
              </a:endParaRPr>
            </a:p>
            <a:p>
              <a:pPr algn="just"/>
              <a:r>
                <a:rPr lang="en-US" altLang="zh-CN" sz="1400" b="0" dirty="0">
                  <a:latin typeface="Times New Roman" pitchFamily="18" charset="0"/>
                </a:rPr>
                <a:t>2.</a:t>
              </a:r>
              <a:r>
                <a:rPr lang="zh-CN" altLang="en-US" sz="1400" b="0" dirty="0">
                  <a:latin typeface="Times New Roman" pitchFamily="18" charset="0"/>
                </a:rPr>
                <a:t>点击正文字段，如</a:t>
              </a:r>
              <a:r>
                <a:rPr lang="zh-CN" altLang="en-US" sz="1400" dirty="0">
                  <a:latin typeface="Times New Roman" pitchFamily="18" charset="0"/>
                </a:rPr>
                <a:t>作者</a:t>
              </a:r>
              <a:r>
                <a:rPr lang="zh-CN" altLang="en-US" sz="1400" b="0" dirty="0">
                  <a:latin typeface="Times New Roman" pitchFamily="18" charset="0"/>
                </a:rPr>
                <a:t>、</a:t>
              </a:r>
              <a:r>
                <a:rPr lang="zh-CN" altLang="en-US" sz="1400" dirty="0">
                  <a:latin typeface="Times New Roman" pitchFamily="18" charset="0"/>
                </a:rPr>
                <a:t>关键词</a:t>
              </a:r>
              <a:r>
                <a:rPr lang="zh-CN" altLang="en-US" sz="1400" b="0" dirty="0">
                  <a:latin typeface="Times New Roman" pitchFamily="18" charset="0"/>
                </a:rPr>
                <a:t>、</a:t>
              </a:r>
              <a:r>
                <a:rPr lang="zh-CN" altLang="en-US" sz="1400" dirty="0">
                  <a:latin typeface="Times New Roman" pitchFamily="18" charset="0"/>
                </a:rPr>
                <a:t>作者单位</a:t>
              </a:r>
              <a:r>
                <a:rPr lang="zh-CN" altLang="en-US" sz="1400" b="0" dirty="0">
                  <a:latin typeface="Times New Roman" pitchFamily="18" charset="0"/>
                </a:rPr>
                <a:t>、</a:t>
              </a:r>
              <a:r>
                <a:rPr lang="zh-CN" altLang="en-US" sz="1400" dirty="0">
                  <a:latin typeface="Times New Roman" pitchFamily="18" charset="0"/>
                </a:rPr>
                <a:t>分类</a:t>
              </a:r>
              <a:r>
                <a:rPr lang="zh-CN" altLang="en-US" sz="1400" b="0" dirty="0">
                  <a:latin typeface="Times New Roman" pitchFamily="18" charset="0"/>
                </a:rPr>
                <a:t>，可按相应字段检索。</a:t>
              </a:r>
              <a:endParaRPr lang="en-US" altLang="zh-CN" sz="1400" b="0" dirty="0">
                <a:latin typeface="Times New Roman" pitchFamily="18" charset="0"/>
              </a:endParaRPr>
            </a:p>
            <a:p>
              <a:pPr algn="just"/>
              <a:r>
                <a:rPr lang="en-US" altLang="zh-CN" sz="1400" b="0" dirty="0" smtClean="0">
                  <a:latin typeface="Times New Roman" pitchFamily="18" charset="0"/>
                </a:rPr>
                <a:t>3.</a:t>
              </a:r>
              <a:r>
                <a:rPr lang="zh-CN" altLang="en-US" sz="1400" b="0" dirty="0">
                  <a:latin typeface="Times New Roman" pitchFamily="18" charset="0"/>
                </a:rPr>
                <a:t>显示</a:t>
              </a:r>
              <a:r>
                <a:rPr lang="zh-CN" altLang="en-US" sz="1400" dirty="0">
                  <a:latin typeface="Times New Roman" pitchFamily="18" charset="0"/>
                </a:rPr>
                <a:t>共引文献</a:t>
              </a:r>
              <a:r>
                <a:rPr lang="zh-CN" altLang="en-US" sz="1400" b="0" dirty="0">
                  <a:latin typeface="Times New Roman" pitchFamily="18" charset="0"/>
                </a:rPr>
                <a:t>、</a:t>
              </a:r>
              <a:r>
                <a:rPr lang="zh-CN" altLang="en-US" sz="1400" dirty="0">
                  <a:latin typeface="Times New Roman" pitchFamily="18" charset="0"/>
                </a:rPr>
                <a:t>引用法规</a:t>
              </a:r>
              <a:r>
                <a:rPr lang="zh-CN" altLang="en-US" sz="1400" b="0" dirty="0">
                  <a:latin typeface="Times New Roman" pitchFamily="18" charset="0"/>
                </a:rPr>
                <a:t>等，进行跨库关联。</a:t>
              </a:r>
              <a:endParaRPr lang="en-US" altLang="zh-CN" sz="1400" b="0" dirty="0">
                <a:latin typeface="Times New Roman" pitchFamily="18" charset="0"/>
              </a:endParaRPr>
            </a:p>
            <a:p>
              <a:pPr algn="just"/>
              <a:endParaRPr lang="en-US" altLang="zh-CN" sz="1400" b="0" dirty="0">
                <a:latin typeface="Times New Roman" pitchFamily="18" charset="0"/>
              </a:endParaRPr>
            </a:p>
          </p:txBody>
        </p:sp>
      </p:grpSp>
      <p:grpSp>
        <p:nvGrpSpPr>
          <p:cNvPr id="3" name="Group 21"/>
          <p:cNvGrpSpPr>
            <a:grpSpLocks/>
          </p:cNvGrpSpPr>
          <p:nvPr/>
        </p:nvGrpSpPr>
        <p:grpSpPr bwMode="auto">
          <a:xfrm>
            <a:off x="357158" y="1714488"/>
            <a:ext cx="8429684" cy="785818"/>
            <a:chOff x="3964" y="2071"/>
            <a:chExt cx="1484" cy="330"/>
          </a:xfrm>
        </p:grpSpPr>
        <p:sp>
          <p:nvSpPr>
            <p:cNvPr id="37"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9" name="矩形 38"/>
          <p:cNvSpPr/>
          <p:nvPr/>
        </p:nvSpPr>
        <p:spPr>
          <a:xfrm>
            <a:off x="642910" y="1785926"/>
            <a:ext cx="7929618" cy="400110"/>
          </a:xfrm>
          <a:prstGeom prst="rect">
            <a:avLst/>
          </a:prstGeom>
        </p:spPr>
        <p:txBody>
          <a:bodyPr wrap="square">
            <a:spAutoFit/>
          </a:bodyPr>
          <a:lstStyle/>
          <a:p>
            <a:pPr>
              <a:buClr>
                <a:srgbClr val="FF0000"/>
              </a:buClr>
              <a:buFont typeface="Wingdings" pitchFamily="2" charset="2"/>
              <a:buChar char="u"/>
            </a:pPr>
            <a:r>
              <a:rPr lang="zh-CN" altLang="en-US" sz="2000" dirty="0" smtClean="0"/>
              <a:t>正文全文显示；正文标题字段链接；中英文摘要；多种跨库关联；</a:t>
            </a:r>
            <a:endParaRPr lang="zh-CN" altLang="en-US" sz="2000" dirty="0" smtClean="0">
              <a:latin typeface="新宋体" pitchFamily="49" charset="-122"/>
              <a:ea typeface="新宋体" pitchFamily="49" charset="-122"/>
            </a:endParaRPr>
          </a:p>
        </p:txBody>
      </p:sp>
      <p:pic>
        <p:nvPicPr>
          <p:cNvPr id="40"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79" y="2693939"/>
            <a:ext cx="6986736" cy="408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2">
              <a:lumMod val="75000"/>
            </a:schemeClr>
          </a:solidFill>
        </p:spPr>
        <p:txBody>
          <a:bodyPr/>
          <a:lstStyle/>
          <a:p>
            <a:pPr algn="l" eaLnBrk="1" hangingPunct="1"/>
            <a:r>
              <a:rPr lang="en-US" altLang="zh-CN" sz="2800" b="1" dirty="0" smtClean="0">
                <a:solidFill>
                  <a:srgbClr val="FF3300"/>
                </a:solidFill>
                <a:ea typeface="隶书" pitchFamily="49" charset="-122"/>
              </a:rPr>
              <a:t>2.3</a:t>
            </a:r>
            <a:r>
              <a:rPr lang="zh-CN" altLang="en-US" sz="2800" b="1" dirty="0" smtClean="0">
                <a:solidFill>
                  <a:srgbClr val="FF3300"/>
                </a:solidFill>
                <a:ea typeface="隶书" pitchFamily="49" charset="-122"/>
              </a:rPr>
              <a:t>法学期刊库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法学期刊库增值功能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2.3.3</a:t>
            </a:r>
            <a:endParaRPr lang="zh-CN" altLang="en-US" sz="2000" dirty="0">
              <a:solidFill>
                <a:srgbClr val="FF3300"/>
              </a:solidFill>
              <a:ea typeface="隶书" pitchFamily="49" charset="-122"/>
            </a:endParaRPr>
          </a:p>
        </p:txBody>
      </p:sp>
      <p:sp>
        <p:nvSpPr>
          <p:cNvPr id="5121" name="Rectangle 1"/>
          <p:cNvSpPr>
            <a:spLocks noChangeArrowheads="1"/>
          </p:cNvSpPr>
          <p:nvPr/>
        </p:nvSpPr>
        <p:spPr bwMode="auto">
          <a:xfrm>
            <a:off x="251520" y="3140967"/>
            <a:ext cx="8215370" cy="1015663"/>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与英文期刊合作，主要包括</a:t>
            </a:r>
            <a:r>
              <a:rPr lang="en-US" altLang="zh-CN" sz="2000" dirty="0">
                <a:solidFill>
                  <a:srgbClr val="000000"/>
                </a:solidFill>
                <a:latin typeface="宋体" pitchFamily="2" charset="-122"/>
                <a:ea typeface="宋体" pitchFamily="2" charset="-122"/>
                <a:cs typeface="Times New Roman" pitchFamily="18" charset="0"/>
              </a:rPr>
              <a:t>《</a:t>
            </a:r>
            <a:r>
              <a:rPr lang="en-US" altLang="zh-CN" sz="2000" dirty="0"/>
              <a:t>China Legal Science</a:t>
            </a:r>
            <a:r>
              <a:rPr lang="en-US" altLang="zh-CN" sz="2000" dirty="0">
                <a:solidFill>
                  <a:srgbClr val="000000"/>
                </a:solidFill>
                <a:latin typeface="宋体" pitchFamily="2" charset="-122"/>
                <a:ea typeface="宋体" pitchFamily="2" charset="-122"/>
                <a:cs typeface="Times New Roman" pitchFamily="18" charset="0"/>
              </a:rPr>
              <a:t>》</a:t>
            </a:r>
            <a:r>
              <a:rPr lang="zh-CN" altLang="en-US" sz="2000" dirty="0">
                <a:solidFill>
                  <a:srgbClr val="000000"/>
                </a:solidFill>
                <a:latin typeface="宋体" pitchFamily="2" charset="-122"/>
                <a:ea typeface="宋体" pitchFamily="2" charset="-122"/>
                <a:cs typeface="Times New Roman" pitchFamily="18" charset="0"/>
              </a:rPr>
              <a:t>、 </a:t>
            </a:r>
            <a:r>
              <a:rPr lang="zh-CN" altLang="zh-CN"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China Law</a:t>
            </a:r>
            <a:r>
              <a:rPr lang="en-US" altLang="zh-CN" sz="2000" dirty="0" smtClean="0">
                <a:latin typeface="Times New Roman" pitchFamily="18" charset="0"/>
                <a:ea typeface="宋体" pitchFamily="2" charset="-122"/>
                <a:cs typeface="Times New Roman" pitchFamily="18" charset="0"/>
              </a:rPr>
              <a:t>》</a:t>
            </a:r>
            <a:r>
              <a:rPr lang="zh-CN" altLang="en-US" sz="2000" dirty="0" smtClean="0">
                <a:latin typeface="Times New Roman" pitchFamily="18" charset="0"/>
                <a:ea typeface="宋体" pitchFamily="2" charset="-122"/>
                <a:cs typeface="Times New Roman" pitchFamily="18" charset="0"/>
              </a:rPr>
              <a:t>、</a:t>
            </a:r>
            <a:r>
              <a:rPr lang="en-US" altLang="zh-CN" sz="2000" dirty="0" smtClean="0">
                <a:latin typeface="Times New Roman" pitchFamily="18" charset="0"/>
                <a:ea typeface="宋体" pitchFamily="2" charset="-122"/>
                <a:cs typeface="Times New Roman" pitchFamily="18" charset="0"/>
              </a:rPr>
              <a:t> </a:t>
            </a:r>
            <a:r>
              <a:rPr lang="en-US" altLang="zh-CN" sz="2000" dirty="0">
                <a:latin typeface="Times New Roman" pitchFamily="18" charset="0"/>
                <a:ea typeface="宋体" pitchFamily="2" charset="-122"/>
                <a:cs typeface="Times New Roman" pitchFamily="18" charset="0"/>
              </a:rPr>
              <a:t>《</a:t>
            </a:r>
            <a:r>
              <a:rPr lang="en-US" altLang="zh-CN" sz="2000" dirty="0" smtClean="0"/>
              <a:t> </a:t>
            </a:r>
            <a:r>
              <a:rPr lang="en-US" altLang="zh-CN" sz="2000" dirty="0"/>
              <a:t>Peking University Transnational Law Review </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《Peking University Journal of Legal Studies》</a:t>
            </a: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（独家）、</a:t>
            </a:r>
            <a:r>
              <a:rPr kumimoji="0" lang="en-US" altLang="zh-CN" sz="20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20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Law Yearbook of China 》</a:t>
            </a:r>
            <a:r>
              <a:rPr kumimoji="0" lang="zh-CN" altLang="en-US" sz="20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9"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
        <p:nvSpPr>
          <p:cNvPr id="2" name="TextBox 1"/>
          <p:cNvSpPr txBox="1"/>
          <p:nvPr/>
        </p:nvSpPr>
        <p:spPr>
          <a:xfrm>
            <a:off x="395536" y="2276872"/>
            <a:ext cx="7632848" cy="369332"/>
          </a:xfrm>
          <a:prstGeom prst="rect">
            <a:avLst/>
          </a:prstGeom>
          <a:noFill/>
        </p:spPr>
        <p:txBody>
          <a:bodyPr wrap="square" rtlCol="0">
            <a:spAutoFit/>
          </a:bodyPr>
          <a:lstStyle/>
          <a:p>
            <a:r>
              <a:rPr lang="zh-CN" altLang="en-US" dirty="0" smtClean="0"/>
              <a:t>北大法宝法学期刊库，</a:t>
            </a:r>
            <a:r>
              <a:rPr lang="zh-CN" altLang="zh-CN" dirty="0" smtClean="0"/>
              <a:t>是</a:t>
            </a:r>
            <a:r>
              <a:rPr lang="zh-CN" altLang="zh-CN" b="1" dirty="0"/>
              <a:t>国内收录英文期刊最多的法学期刊数据库</a:t>
            </a:r>
            <a:r>
              <a:rPr lang="zh-CN" altLang="zh-CN" dirty="0"/>
              <a:t>。</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357322"/>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bg2">
              <a:lumMod val="25000"/>
            </a:schemeClr>
          </a:solidFill>
        </p:spPr>
        <p:txBody>
          <a:bodyPr/>
          <a:lstStyle/>
          <a:p>
            <a:pPr algn="l" eaLnBrk="1" hangingPunct="1"/>
            <a:r>
              <a:rPr lang="en-US" altLang="zh-CN" sz="2800" b="1" dirty="0" smtClean="0">
                <a:solidFill>
                  <a:srgbClr val="FF3300"/>
                </a:solidFill>
                <a:ea typeface="隶书" pitchFamily="49" charset="-122"/>
              </a:rPr>
              <a:t>2.4</a:t>
            </a:r>
            <a:r>
              <a:rPr lang="zh-CN" altLang="en-US" sz="2800" b="1" dirty="0" smtClean="0">
                <a:solidFill>
                  <a:srgbClr val="FF3300"/>
                </a:solidFill>
                <a:ea typeface="隶书" pitchFamily="49" charset="-122"/>
              </a:rPr>
              <a:t>律所实务库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律所实务库内容体系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2.4.1</a:t>
            </a:r>
            <a:endParaRPr lang="zh-CN" altLang="en-US" sz="2000" dirty="0">
              <a:solidFill>
                <a:srgbClr val="FF3300"/>
              </a:solidFill>
              <a:ea typeface="隶书" pitchFamily="49" charset="-122"/>
            </a:endParaRPr>
          </a:p>
        </p:txBody>
      </p:sp>
      <p:sp>
        <p:nvSpPr>
          <p:cNvPr id="99" name="矩形 98"/>
          <p:cNvSpPr/>
          <p:nvPr/>
        </p:nvSpPr>
        <p:spPr>
          <a:xfrm>
            <a:off x="642910" y="1807852"/>
            <a:ext cx="7929618" cy="1323439"/>
          </a:xfrm>
          <a:prstGeom prst="rect">
            <a:avLst/>
          </a:prstGeom>
        </p:spPr>
        <p:txBody>
          <a:bodyPr wrap="square">
            <a:spAutoFit/>
          </a:bodyPr>
          <a:lstStyle/>
          <a:p>
            <a:pPr>
              <a:buClr>
                <a:srgbClr val="FF0000"/>
              </a:buClr>
              <a:buFont typeface="Wingdings" pitchFamily="2" charset="2"/>
              <a:buChar char="u"/>
            </a:pPr>
            <a:r>
              <a:rPr lang="zh-CN" altLang="zh-CN" sz="2000" dirty="0"/>
              <a:t>整合实务类文献资源，收录杂志社法律实务类刊，律师事务所所刊、出版物、律师文章。服务律师事务所、企业法务和高校实训等，方便用户参考借鉴律师实务经验并进行实践研究。</a:t>
            </a:r>
          </a:p>
          <a:p>
            <a:pPr>
              <a:buClr>
                <a:srgbClr val="FF0000"/>
              </a:buClr>
            </a:pPr>
            <a:endParaRPr lang="zh-CN" altLang="en-US" sz="20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9" y="3071810"/>
            <a:ext cx="9144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57" name="Rectangle 93"/>
          <p:cNvSpPr>
            <a:spLocks noChangeArrowheads="1"/>
          </p:cNvSpPr>
          <p:nvPr/>
        </p:nvSpPr>
        <p:spPr bwMode="gray">
          <a:xfrm>
            <a:off x="3286116" y="171448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78592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上线刊物</a:t>
            </a:r>
            <a:endParaRPr lang="en-US" altLang="zh-CN" b="1" kern="0" dirty="0">
              <a:solidFill>
                <a:schemeClr val="bg1"/>
              </a:solidFill>
            </a:endParaRPr>
          </a:p>
        </p:txBody>
      </p:sp>
      <p:sp>
        <p:nvSpPr>
          <p:cNvPr id="71" name="Rectangle 92"/>
          <p:cNvSpPr>
            <a:spLocks noChangeArrowheads="1"/>
          </p:cNvSpPr>
          <p:nvPr/>
        </p:nvSpPr>
        <p:spPr bwMode="gray">
          <a:xfrm>
            <a:off x="7500958" y="171052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文章数</a:t>
            </a:r>
          </a:p>
        </p:txBody>
      </p:sp>
      <p:sp>
        <p:nvSpPr>
          <p:cNvPr id="81" name="Rectangle 93"/>
          <p:cNvSpPr>
            <a:spLocks noChangeArrowheads="1"/>
          </p:cNvSpPr>
          <p:nvPr/>
        </p:nvSpPr>
        <p:spPr bwMode="gray">
          <a:xfrm>
            <a:off x="1261277" y="171448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78195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合作单位</a:t>
            </a:r>
            <a:endParaRPr lang="en-US" altLang="zh-CN" b="1" kern="0" dirty="0">
              <a:solidFill>
                <a:schemeClr val="bg1"/>
              </a:solidFill>
            </a:endParaRPr>
          </a:p>
        </p:txBody>
      </p:sp>
      <p:sp>
        <p:nvSpPr>
          <p:cNvPr id="37" name="Rectangle 39"/>
          <p:cNvSpPr>
            <a:spLocks noChangeArrowheads="1"/>
          </p:cNvSpPr>
          <p:nvPr/>
        </p:nvSpPr>
        <p:spPr bwMode="gray">
          <a:xfrm>
            <a:off x="3286116" y="2207387"/>
            <a:ext cx="4214841" cy="64554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286116" y="2358031"/>
            <a:ext cx="4093236" cy="338554"/>
          </a:xfrm>
          <a:prstGeom prst="rect">
            <a:avLst/>
          </a:prstGeom>
          <a:noFill/>
          <a:ln w="9525">
            <a:noFill/>
            <a:miter lim="800000"/>
            <a:headEnd/>
            <a:tailEnd/>
          </a:ln>
          <a:effectLst/>
        </p:spPr>
        <p:txBody>
          <a:bodyPr wrap="square">
            <a:spAutoFit/>
          </a:bodyPr>
          <a:lstStyle/>
          <a:p>
            <a:pPr lvl="0">
              <a:spcBef>
                <a:spcPct val="50000"/>
              </a:spcBef>
            </a:pPr>
            <a:r>
              <a:rPr lang="en-US" altLang="zh-CN" sz="1600" kern="0" dirty="0" smtClean="0">
                <a:solidFill>
                  <a:schemeClr val="bg1"/>
                </a:solidFill>
              </a:rPr>
              <a:t>                                        33</a:t>
            </a:r>
            <a:endParaRPr lang="zh-CN" altLang="en-US" sz="1600" kern="0" dirty="0" smtClean="0">
              <a:solidFill>
                <a:schemeClr val="bg1"/>
              </a:solidFill>
            </a:endParaRPr>
          </a:p>
        </p:txBody>
      </p:sp>
      <p:sp>
        <p:nvSpPr>
          <p:cNvPr id="63" name="Rectangle 38"/>
          <p:cNvSpPr>
            <a:spLocks noChangeArrowheads="1"/>
          </p:cNvSpPr>
          <p:nvPr/>
        </p:nvSpPr>
        <p:spPr bwMode="gray">
          <a:xfrm>
            <a:off x="7483442" y="2170904"/>
            <a:ext cx="1168253" cy="682032"/>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lvl="0">
              <a:defRPr/>
            </a:pPr>
            <a:r>
              <a:rPr lang="en-US" altLang="zh-CN" sz="1400" dirty="0" smtClean="0"/>
              <a:t>       </a:t>
            </a:r>
            <a:r>
              <a:rPr lang="en-US" altLang="zh-CN" sz="1600" dirty="0" smtClean="0">
                <a:solidFill>
                  <a:schemeClr val="bg1"/>
                </a:solidFill>
              </a:rPr>
              <a:t>6426</a:t>
            </a:r>
            <a:endParaRPr lang="zh-CN" altLang="en-US" sz="1600" dirty="0" smtClean="0">
              <a:solidFill>
                <a:schemeClr val="bg1"/>
              </a:solidFill>
            </a:endParaRPr>
          </a:p>
        </p:txBody>
      </p:sp>
      <p:sp>
        <p:nvSpPr>
          <p:cNvPr id="73" name="Rectangle 39"/>
          <p:cNvSpPr>
            <a:spLocks noChangeArrowheads="1"/>
          </p:cNvSpPr>
          <p:nvPr/>
        </p:nvSpPr>
        <p:spPr bwMode="gray">
          <a:xfrm>
            <a:off x="1261277" y="2207387"/>
            <a:ext cx="2024839" cy="64554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436767" y="2321499"/>
            <a:ext cx="1673858" cy="316390"/>
          </a:xfrm>
          <a:prstGeom prst="rect">
            <a:avLst/>
          </a:prstGeom>
          <a:noFill/>
          <a:ln w="9525">
            <a:noFill/>
            <a:miter lim="800000"/>
            <a:headEnd/>
            <a:tailEnd/>
          </a:ln>
          <a:effectLst/>
        </p:spPr>
        <p:txBody>
          <a:bodyPr wrap="square">
            <a:spAutoFit/>
          </a:bodyPr>
          <a:lstStyle/>
          <a:p>
            <a:pPr>
              <a:spcBef>
                <a:spcPct val="50000"/>
              </a:spcBef>
            </a:pPr>
            <a:r>
              <a:rPr lang="en-US" altLang="zh-CN" sz="1400" dirty="0" smtClean="0">
                <a:solidFill>
                  <a:srgbClr val="F8F8F8"/>
                </a:solidFill>
                <a:latin typeface="Arial" charset="0"/>
                <a:ea typeface="宋体" charset="-122"/>
              </a:rPr>
              <a:t>           32</a:t>
            </a:r>
            <a:r>
              <a:rPr lang="zh-CN" altLang="en-US" sz="1400" dirty="0" smtClean="0">
                <a:solidFill>
                  <a:srgbClr val="F8F8F8"/>
                </a:solidFill>
                <a:latin typeface="Arial" charset="0"/>
                <a:ea typeface="宋体" charset="-122"/>
              </a:rPr>
              <a:t>家</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500166" y="5643582"/>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实务专题</a:t>
            </a:r>
            <a:endParaRPr lang="en-US" altLang="zh-CN" sz="1400" dirty="0" smtClean="0">
              <a:solidFill>
                <a:srgbClr val="F8F8F8"/>
              </a:solidFill>
              <a:latin typeface="Arial" charset="0"/>
              <a:ea typeface="宋体" charset="-122"/>
            </a:endParaRPr>
          </a:p>
        </p:txBody>
      </p:sp>
      <p:sp>
        <p:nvSpPr>
          <p:cNvPr id="93" name="Rectangle 38"/>
          <p:cNvSpPr>
            <a:spLocks noChangeArrowheads="1"/>
          </p:cNvSpPr>
          <p:nvPr/>
        </p:nvSpPr>
        <p:spPr bwMode="gray">
          <a:xfrm>
            <a:off x="562283" y="2207387"/>
            <a:ext cx="739625" cy="64554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71448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bg2">
              <a:lumMod val="25000"/>
            </a:schemeClr>
          </a:solidFill>
        </p:spPr>
        <p:txBody>
          <a:bodyPr/>
          <a:lstStyle/>
          <a:p>
            <a:pPr algn="l" eaLnBrk="1" hangingPunct="1"/>
            <a:r>
              <a:rPr lang="en-US" altLang="zh-CN" sz="2800" b="1" dirty="0" smtClean="0">
                <a:solidFill>
                  <a:srgbClr val="FF3300"/>
                </a:solidFill>
                <a:ea typeface="隶书" pitchFamily="49" charset="-122"/>
              </a:rPr>
              <a:t>2.4</a:t>
            </a:r>
            <a:r>
              <a:rPr lang="zh-CN" altLang="en-US" sz="2800" b="1" dirty="0" smtClean="0">
                <a:solidFill>
                  <a:srgbClr val="FF3300"/>
                </a:solidFill>
                <a:ea typeface="隶书" pitchFamily="49" charset="-122"/>
              </a:rPr>
              <a:t>律师事务库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律师事务库体系</a:t>
            </a:r>
            <a:r>
              <a:rPr lang="en-US" altLang="zh-CN" sz="2400" dirty="0" smtClean="0">
                <a:solidFill>
                  <a:srgbClr val="FF3300"/>
                </a:solidFill>
                <a:ea typeface="隶书" pitchFamily="49" charset="-122"/>
              </a:rPr>
              <a:t>(</a:t>
            </a:r>
            <a:r>
              <a:rPr lang="zh-CN" altLang="en-US" sz="2400" dirty="0" smtClean="0">
                <a:solidFill>
                  <a:srgbClr val="FF3300"/>
                </a:solidFill>
                <a:ea typeface="隶书" pitchFamily="49" charset="-122"/>
              </a:rPr>
              <a:t>截止</a:t>
            </a:r>
            <a:r>
              <a:rPr lang="en-US" altLang="zh-CN" sz="2400" dirty="0">
                <a:solidFill>
                  <a:srgbClr val="FF3300"/>
                </a:solidFill>
                <a:ea typeface="隶书" pitchFamily="49" charset="-122"/>
              </a:rPr>
              <a:t>2</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28</a:t>
            </a:r>
            <a:r>
              <a:rPr lang="zh-CN" altLang="en-US" sz="2400" dirty="0" smtClean="0">
                <a:solidFill>
                  <a:srgbClr val="FF3300"/>
                </a:solidFill>
                <a:ea typeface="隶书" pitchFamily="49" charset="-122"/>
              </a:rPr>
              <a:t>日</a:t>
            </a:r>
            <a:r>
              <a:rPr lang="en-US" altLang="zh-CN" sz="2400" dirty="0" smtClean="0">
                <a:solidFill>
                  <a:srgbClr val="FF3300"/>
                </a:solidFill>
                <a:ea typeface="隶书" pitchFamily="49" charset="-122"/>
              </a:rPr>
              <a:t>)</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2.4.1</a:t>
            </a:r>
            <a:endParaRPr lang="zh-CN" altLang="en-US" sz="2000" dirty="0">
              <a:solidFill>
                <a:srgbClr val="FF3300"/>
              </a:solidFill>
              <a:ea typeface="隶书" pitchFamily="49" charset="-122"/>
            </a:endParaRPr>
          </a:p>
        </p:txBody>
      </p:sp>
      <p:pic>
        <p:nvPicPr>
          <p:cNvPr id="35"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graphicFrame>
        <p:nvGraphicFramePr>
          <p:cNvPr id="3" name="表格 2"/>
          <p:cNvGraphicFramePr>
            <a:graphicFrameLocks noGrp="1"/>
          </p:cNvGraphicFramePr>
          <p:nvPr>
            <p:extLst>
              <p:ext uri="{D42A27DB-BD31-4B8C-83A1-F6EECF244321}">
                <p14:modId xmlns:p14="http://schemas.microsoft.com/office/powerpoint/2010/main" val="4212133498"/>
              </p:ext>
            </p:extLst>
          </p:nvPr>
        </p:nvGraphicFramePr>
        <p:xfrm>
          <a:off x="457200" y="3068960"/>
          <a:ext cx="8229600" cy="3356444"/>
        </p:xfrm>
        <a:graphic>
          <a:graphicData uri="http://schemas.openxmlformats.org/drawingml/2006/table">
            <a:tbl>
              <a:tblPr>
                <a:tableStyleId>{5C22544A-7EE6-4342-B048-85BDC9FD1C3A}</a:tableStyleId>
              </a:tblPr>
              <a:tblGrid>
                <a:gridCol w="8229600"/>
              </a:tblGrid>
              <a:tr h="3356444">
                <a:tc>
                  <a:txBody>
                    <a:bodyPr/>
                    <a:lstStyle/>
                    <a:p>
                      <a:pPr algn="just">
                        <a:spcAft>
                          <a:spcPts val="0"/>
                        </a:spcAft>
                      </a:pPr>
                      <a:r>
                        <a:rPr lang="zh-CN" altLang="en-US" sz="1400" kern="100" dirty="0" smtClean="0">
                          <a:effectLst/>
                        </a:rPr>
                        <a:t>合作机构：</a:t>
                      </a:r>
                      <a:endParaRPr lang="en-US" altLang="zh-CN" sz="1400" kern="100" dirty="0" smtClean="0">
                        <a:effectLst/>
                      </a:endParaRPr>
                    </a:p>
                    <a:p>
                      <a:pPr algn="just">
                        <a:spcAft>
                          <a:spcPts val="0"/>
                        </a:spcAft>
                      </a:pPr>
                      <a:r>
                        <a:rPr lang="en-US" altLang="zh-CN" sz="1400" kern="100" dirty="0" smtClean="0">
                          <a:effectLst/>
                        </a:rPr>
                        <a:t>          </a:t>
                      </a:r>
                      <a:r>
                        <a:rPr lang="zh-CN" sz="1400" kern="100" dirty="0" smtClean="0">
                          <a:effectLst/>
                        </a:rPr>
                        <a:t>《中国律师》</a:t>
                      </a:r>
                      <a:r>
                        <a:rPr lang="zh-CN" sz="1400" kern="100" dirty="0">
                          <a:effectLst/>
                        </a:rPr>
                        <a:t>杂志社、金杜律师事务所、美国翰宇国际律师事务所、香港柯伍陈律师事务所、北京岳成律师事务所、北京市盈科律师事务所、北京市汉坤律师事务所、北京国枫凯文律师事务所、润明律师事务所、福建天衡联合律师事务所、广东胜伦律师事务所、北京盈科（天津）律师事务所、中伦律师事务所、天同律师事务所、金诺律师事务所、北京君合律师事务所、北京仲裁委员会、北京市兰台律师事务所、天津优法律师事务所、重庆索通律师事务所、上海和华利盛律师事务所、北京市炜衡律师事务所、山东柏瑞律师事务所、北京市中凯律师事务所、北京德恒律师事务所、浙江阳光时代律师事务所、北京京都律师事务所、山东文康律师事务所、广东光大律师事务所、山东众成仁和律师事务所</a:t>
                      </a:r>
                      <a:r>
                        <a:rPr lang="zh-CN" sz="1400" kern="100" dirty="0" smtClean="0">
                          <a:effectLst/>
                        </a:rPr>
                        <a:t>等</a:t>
                      </a:r>
                      <a:r>
                        <a:rPr lang="zh-CN" altLang="en-US" sz="1400" kern="100" dirty="0" smtClean="0">
                          <a:effectLst/>
                        </a:rPr>
                        <a:t>。</a:t>
                      </a:r>
                      <a:endParaRPr lang="en-US" altLang="zh-CN" sz="1400" kern="100" dirty="0" smtClean="0">
                        <a:effectLst/>
                      </a:endParaRPr>
                    </a:p>
                    <a:p>
                      <a:pPr algn="just">
                        <a:spcAft>
                          <a:spcPts val="0"/>
                        </a:spcAft>
                      </a:pPr>
                      <a:endParaRPr lang="en-US" altLang="zh-CN" sz="1400" kern="100" dirty="0" smtClean="0">
                        <a:effectLst/>
                      </a:endParaRPr>
                    </a:p>
                    <a:p>
                      <a:pPr algn="just">
                        <a:spcAft>
                          <a:spcPts val="0"/>
                        </a:spcAft>
                      </a:pPr>
                      <a:r>
                        <a:rPr lang="zh-CN" altLang="en-US" sz="1400" kern="100" dirty="0" smtClean="0">
                          <a:effectLst/>
                          <a:latin typeface="Times New Roman"/>
                          <a:ea typeface="宋体"/>
                        </a:rPr>
                        <a:t>合作刊物：</a:t>
                      </a:r>
                      <a:endParaRPr lang="en-US" altLang="zh-CN" sz="1400" kern="100" dirty="0" smtClean="0">
                        <a:effectLst/>
                        <a:latin typeface="Times New Roman"/>
                        <a:ea typeface="宋体"/>
                      </a:endParaRPr>
                    </a:p>
                    <a:p>
                      <a:pPr algn="just">
                        <a:spcAft>
                          <a:spcPts val="0"/>
                        </a:spcAft>
                      </a:pPr>
                      <a:r>
                        <a:rPr lang="en-US" altLang="zh-CN" sz="1400" kern="100" dirty="0" smtClean="0">
                          <a:solidFill>
                            <a:schemeClr val="dk1"/>
                          </a:solidFill>
                          <a:effectLst/>
                          <a:latin typeface="+mn-lt"/>
                          <a:ea typeface="+mn-ea"/>
                          <a:cs typeface="+mn-cs"/>
                        </a:rPr>
                        <a:t>      </a:t>
                      </a:r>
                      <a:r>
                        <a:rPr lang="zh-CN" altLang="zh-CN" sz="1400" kern="100" dirty="0" smtClean="0">
                          <a:solidFill>
                            <a:schemeClr val="dk1"/>
                          </a:solidFill>
                          <a:effectLst/>
                          <a:latin typeface="+mn-lt"/>
                          <a:ea typeface="+mn-ea"/>
                          <a:cs typeface="+mn-cs"/>
                        </a:rPr>
                        <a:t>《中国律师》、《北仲资讯》、《汉坤法律评述》、《岳成律师》、《中伦视界》、《君合法律评论》、《天同参阅》、《中国法律期刊》、《能源法律实务专刊》、《知识产权期刊》、《环境法专刊》、《劳动法专刊》、《盈科知识产权每周资讯》、《劳动合同法下的人力资源管理流程再造》、《润明快讯》、《天衡法律通讯》、《炜衡》、《海事海商专刊》、《盈科律师》、《阳光时代》、《京都律师》等</a:t>
                      </a:r>
                      <a:endParaRPr lang="zh-CN" sz="1400" kern="100" dirty="0">
                        <a:solidFill>
                          <a:schemeClr val="dk1"/>
                        </a:solidFill>
                        <a:effectLst/>
                        <a:latin typeface="+mn-lt"/>
                        <a:ea typeface="+mn-ea"/>
                        <a:cs typeface="+mn-cs"/>
                      </a:endParaRPr>
                    </a:p>
                  </a:txBody>
                  <a:tcPr marL="114300" marR="114300" marT="0" marB="0"/>
                </a:tc>
              </a:tr>
            </a:tbl>
          </a:graphicData>
        </a:graphic>
      </p:graphicFrame>
    </p:spTree>
    <p:extLst>
      <p:ext uri="{BB962C8B-B14F-4D97-AF65-F5344CB8AC3E}">
        <p14:creationId xmlns:p14="http://schemas.microsoft.com/office/powerpoint/2010/main" val="4245355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bg2">
              <a:lumMod val="25000"/>
            </a:schemeClr>
          </a:solidFill>
        </p:spPr>
        <p:txBody>
          <a:bodyPr/>
          <a:lstStyle/>
          <a:p>
            <a:pPr algn="l" eaLnBrk="1" hangingPunct="1"/>
            <a:r>
              <a:rPr lang="en-US" altLang="zh-CN" sz="2800" b="1" dirty="0" smtClean="0">
                <a:solidFill>
                  <a:srgbClr val="FF3300"/>
                </a:solidFill>
                <a:ea typeface="隶书" pitchFamily="49" charset="-122"/>
              </a:rPr>
              <a:t>2.4</a:t>
            </a:r>
            <a:r>
              <a:rPr lang="zh-CN" altLang="en-US" sz="2800" b="1" dirty="0" smtClean="0">
                <a:solidFill>
                  <a:srgbClr val="FF3300"/>
                </a:solidFill>
                <a:ea typeface="隶书" pitchFamily="49" charset="-122"/>
              </a:rPr>
              <a:t>律所实务库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7877204"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律所实务库平台功能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检索导航、聚类分组</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2.4.2</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23"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8" name="矩形 27"/>
          <p:cNvSpPr/>
          <p:nvPr/>
        </p:nvSpPr>
        <p:spPr>
          <a:xfrm>
            <a:off x="571472" y="1857364"/>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高级检索关键字段下拉菜单提供体系性的关键词搜索。</a:t>
            </a:r>
            <a:endParaRPr lang="en-US" altLang="zh-CN" sz="2000" dirty="0" smtClean="0"/>
          </a:p>
          <a:p>
            <a:pPr>
              <a:buClr>
                <a:srgbClr val="FF0000"/>
              </a:buClr>
              <a:buFont typeface="Wingdings" pitchFamily="2" charset="2"/>
              <a:buChar char="u"/>
            </a:pPr>
            <a:r>
              <a:rPr lang="zh-CN" altLang="en-US" sz="2000" dirty="0" smtClean="0"/>
              <a:t>左侧按照主题分类、合作机构、发布时间进行聚类分组。</a:t>
            </a:r>
            <a:endParaRPr lang="en-US" altLang="zh-CN" sz="2000" dirty="0" smtClean="0"/>
          </a:p>
        </p:txBody>
      </p:sp>
      <p:pic>
        <p:nvPicPr>
          <p:cNvPr id="1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571744"/>
            <a:ext cx="2466975" cy="42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36912"/>
            <a:ext cx="6629400" cy="420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69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bg2">
              <a:lumMod val="25000"/>
            </a:schemeClr>
          </a:solidFill>
        </p:spPr>
        <p:txBody>
          <a:bodyPr/>
          <a:lstStyle/>
          <a:p>
            <a:pPr algn="l" eaLnBrk="1" hangingPunct="1"/>
            <a:r>
              <a:rPr lang="en-US" altLang="zh-CN" sz="2800" b="1" dirty="0" smtClean="0">
                <a:solidFill>
                  <a:srgbClr val="FF3300"/>
                </a:solidFill>
                <a:ea typeface="隶书" pitchFamily="49" charset="-122"/>
              </a:rPr>
              <a:t>2.4</a:t>
            </a:r>
            <a:r>
              <a:rPr lang="zh-CN" altLang="en-US" sz="2800" b="1" dirty="0" smtClean="0">
                <a:solidFill>
                  <a:srgbClr val="FF3300"/>
                </a:solidFill>
                <a:ea typeface="隶书" pitchFamily="49" charset="-122"/>
              </a:rPr>
              <a:t>律所实务库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律所实务库增值功能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2.4.3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法宝联想技术，将该律所其他文章进行有效关联，为用户提供便捷的检索服务。</a:t>
            </a:r>
            <a:endParaRPr lang="en-US" altLang="zh-CN" sz="2000" dirty="0" smtClean="0"/>
          </a:p>
        </p:txBody>
      </p:sp>
      <p:sp>
        <p:nvSpPr>
          <p:cNvPr id="40" name="Rectangle 62"/>
          <p:cNvSpPr>
            <a:spLocks noChangeArrowheads="1"/>
          </p:cNvSpPr>
          <p:nvPr/>
        </p:nvSpPr>
        <p:spPr bwMode="auto">
          <a:xfrm>
            <a:off x="6286512" y="3429000"/>
            <a:ext cx="763726" cy="239330"/>
          </a:xfrm>
          <a:prstGeom prst="rect">
            <a:avLst/>
          </a:prstGeom>
          <a:noFill/>
          <a:ln w="22225">
            <a:solidFill>
              <a:srgbClr val="FF0000"/>
            </a:solidFill>
            <a:miter lim="800000"/>
            <a:headEnd/>
            <a:tailEnd/>
          </a:ln>
        </p:spPr>
        <p:txBody>
          <a:bodyPr/>
          <a:lstStyle/>
          <a:p>
            <a:endParaRPr lang="zh-CN" altLang="en-US"/>
          </a:p>
        </p:txBody>
      </p:sp>
      <p:pic>
        <p:nvPicPr>
          <p:cNvPr id="1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04" y="2708920"/>
            <a:ext cx="896448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918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357322"/>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5">
              <a:lumMod val="75000"/>
            </a:schemeClr>
          </a:solidFill>
        </p:spPr>
        <p:txBody>
          <a:bodyPr/>
          <a:lstStyle/>
          <a:p>
            <a:pPr algn="l" eaLnBrk="1" hangingPunct="1"/>
            <a:r>
              <a:rPr lang="en-US" altLang="zh-CN" sz="2800" b="1" dirty="0" smtClean="0">
                <a:solidFill>
                  <a:srgbClr val="FF3300"/>
                </a:solidFill>
                <a:ea typeface="隶书" pitchFamily="49" charset="-122"/>
              </a:rPr>
              <a:t>2.5</a:t>
            </a:r>
            <a:r>
              <a:rPr lang="zh-CN" altLang="en-US" sz="2800" b="1" dirty="0" smtClean="0">
                <a:solidFill>
                  <a:srgbClr val="FF3300"/>
                </a:solidFill>
                <a:ea typeface="隶书" pitchFamily="49" charset="-122"/>
              </a:rPr>
              <a:t>专题参考库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专题参考库内容体系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2.5.1</a:t>
            </a:r>
            <a:endParaRPr lang="zh-CN" altLang="en-US" sz="2000" dirty="0">
              <a:solidFill>
                <a:srgbClr val="FF3300"/>
              </a:solidFill>
              <a:ea typeface="隶书" pitchFamily="49" charset="-122"/>
            </a:endParaRPr>
          </a:p>
        </p:txBody>
      </p:sp>
      <p:sp>
        <p:nvSpPr>
          <p:cNvPr id="99" name="矩形 98"/>
          <p:cNvSpPr/>
          <p:nvPr/>
        </p:nvSpPr>
        <p:spPr>
          <a:xfrm>
            <a:off x="642910" y="1928802"/>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为了给从事法律实务工作的人士提供更好的服务，满足专业人员对审判实践工作经验的需求，北大英华推出了专题参考库。</a:t>
            </a:r>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84984"/>
            <a:ext cx="9144000"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108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285720" y="1643050"/>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86116" y="1504142"/>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575580"/>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内容</a:t>
            </a:r>
            <a:endParaRPr lang="en-US" altLang="zh-CN" b="1" kern="0" dirty="0">
              <a:solidFill>
                <a:schemeClr val="bg1"/>
              </a:solidFill>
            </a:endParaRPr>
          </a:p>
        </p:txBody>
      </p:sp>
      <p:sp>
        <p:nvSpPr>
          <p:cNvPr id="71" name="Rectangle 92"/>
          <p:cNvSpPr>
            <a:spLocks noChangeArrowheads="1"/>
          </p:cNvSpPr>
          <p:nvPr/>
        </p:nvSpPr>
        <p:spPr bwMode="gray">
          <a:xfrm>
            <a:off x="7500958" y="1500174"/>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261277" y="1504142"/>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571612"/>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类别</a:t>
            </a:r>
            <a:endParaRPr lang="en-US" altLang="zh-CN" b="1" kern="0" dirty="0">
              <a:solidFill>
                <a:schemeClr val="bg1"/>
              </a:solidFill>
            </a:endParaRPr>
          </a:p>
        </p:txBody>
      </p:sp>
      <p:sp>
        <p:nvSpPr>
          <p:cNvPr id="37" name="Rectangle 39"/>
          <p:cNvSpPr>
            <a:spLocks noChangeArrowheads="1"/>
          </p:cNvSpPr>
          <p:nvPr/>
        </p:nvSpPr>
        <p:spPr bwMode="gray">
          <a:xfrm>
            <a:off x="3286116" y="3366329"/>
            <a:ext cx="4214841" cy="12056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286116" y="4643446"/>
            <a:ext cx="4214841" cy="94579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86116" y="5661804"/>
            <a:ext cx="4214841" cy="98190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357554" y="3357562"/>
            <a:ext cx="4093236" cy="1169551"/>
          </a:xfrm>
          <a:prstGeom prst="rect">
            <a:avLst/>
          </a:prstGeom>
          <a:noFill/>
          <a:ln w="9525">
            <a:noFill/>
            <a:miter lim="800000"/>
            <a:headEnd/>
            <a:tailEnd/>
          </a:ln>
          <a:effectLst/>
        </p:spPr>
        <p:txBody>
          <a:bodyPr wrap="square">
            <a:spAutoFit/>
          </a:bodyPr>
          <a:lstStyle/>
          <a:p>
            <a:pPr lvl="0">
              <a:spcBef>
                <a:spcPct val="50000"/>
              </a:spcBef>
            </a:pPr>
            <a:r>
              <a:rPr lang="zh-CN" altLang="en-US" sz="1400" dirty="0"/>
              <a:t>内容来自原最高人民法院民二庭审判长、高级法官吴庆宝等多名专家型法官高级法官撰写出版的</a:t>
            </a:r>
            <a:r>
              <a:rPr lang="en-US" altLang="zh-CN" sz="1400" dirty="0"/>
              <a:t>《</a:t>
            </a:r>
            <a:r>
              <a:rPr lang="zh-CN" altLang="en-US" sz="1400" dirty="0"/>
              <a:t>民商事裁判标准</a:t>
            </a:r>
            <a:r>
              <a:rPr lang="en-US" altLang="zh-CN" sz="1400" dirty="0"/>
              <a:t>》</a:t>
            </a:r>
            <a:r>
              <a:rPr lang="zh-CN" altLang="en-US" sz="1400" dirty="0"/>
              <a:t>、</a:t>
            </a:r>
            <a:r>
              <a:rPr lang="en-US" altLang="zh-CN" sz="1400" dirty="0"/>
              <a:t>《</a:t>
            </a:r>
            <a:r>
              <a:rPr lang="zh-CN" altLang="en-US" sz="1400" dirty="0"/>
              <a:t>最高人民法院专家法官阐释民商裁判疑难问题</a:t>
            </a:r>
            <a:r>
              <a:rPr lang="en-US" altLang="zh-CN" sz="1400" dirty="0"/>
              <a:t>》</a:t>
            </a:r>
            <a:r>
              <a:rPr lang="zh-CN" altLang="en-US" sz="1400" dirty="0"/>
              <a:t>、</a:t>
            </a:r>
            <a:r>
              <a:rPr lang="en-US" altLang="zh-CN" sz="1400" dirty="0"/>
              <a:t>《</a:t>
            </a:r>
            <a:r>
              <a:rPr lang="zh-CN" altLang="en-US" sz="1400" dirty="0"/>
              <a:t>诉讼原理与判例</a:t>
            </a:r>
            <a:r>
              <a:rPr lang="en-US" altLang="zh-CN" sz="1400" dirty="0"/>
              <a:t>》</a:t>
            </a:r>
            <a:r>
              <a:rPr lang="zh-CN" altLang="en-US" sz="1400" dirty="0" smtClean="0"/>
              <a:t>系列等</a:t>
            </a:r>
            <a:r>
              <a:rPr lang="zh-CN" altLang="en-US" sz="1400" dirty="0"/>
              <a:t>丛书，</a:t>
            </a:r>
            <a:r>
              <a:rPr lang="zh-CN" altLang="en-US" sz="1400" kern="0" dirty="0">
                <a:solidFill>
                  <a:sysClr val="windowText" lastClr="000000"/>
                </a:solidFill>
              </a:rPr>
              <a:t>内容详实，有很强的审判实践价值。</a:t>
            </a:r>
          </a:p>
        </p:txBody>
      </p:sp>
      <p:sp>
        <p:nvSpPr>
          <p:cNvPr id="48" name="Text Box 59"/>
          <p:cNvSpPr txBox="1">
            <a:spLocks noChangeArrowheads="1"/>
          </p:cNvSpPr>
          <p:nvPr/>
        </p:nvSpPr>
        <p:spPr bwMode="gray">
          <a:xfrm>
            <a:off x="3357554" y="4714884"/>
            <a:ext cx="4071966" cy="523220"/>
          </a:xfrm>
          <a:prstGeom prst="rect">
            <a:avLst/>
          </a:prstGeom>
          <a:noFill/>
          <a:ln w="9525">
            <a:noFill/>
            <a:miter lim="800000"/>
            <a:headEnd/>
            <a:tailEnd/>
          </a:ln>
          <a:effectLst/>
        </p:spPr>
        <p:txBody>
          <a:bodyPr wrap="square">
            <a:spAutoFit/>
          </a:bodyPr>
          <a:lstStyle/>
          <a:p>
            <a:r>
              <a:rPr lang="zh-CN" altLang="en-US" sz="1400" dirty="0"/>
              <a:t>收录刑事、民事案例的立案、调解、庭审、证据应用、民事执行、日常论辩和司法论辩技巧。</a:t>
            </a:r>
          </a:p>
        </p:txBody>
      </p:sp>
      <p:sp>
        <p:nvSpPr>
          <p:cNvPr id="49" name="Text Box 60"/>
          <p:cNvSpPr txBox="1">
            <a:spLocks noChangeArrowheads="1"/>
          </p:cNvSpPr>
          <p:nvPr/>
        </p:nvSpPr>
        <p:spPr bwMode="gray">
          <a:xfrm>
            <a:off x="3547792" y="4892631"/>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500958" y="3357562"/>
            <a:ext cx="1168253" cy="12056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a:t>10902 </a:t>
            </a:r>
            <a:r>
              <a:rPr lang="zh-CN" altLang="en-US" dirty="0" smtClean="0"/>
              <a:t>篇</a:t>
            </a:r>
            <a:endParaRPr lang="zh-CN" altLang="en-US" dirty="0" smtClean="0"/>
          </a:p>
        </p:txBody>
      </p:sp>
      <p:sp>
        <p:nvSpPr>
          <p:cNvPr id="64" name="Rectangle 41"/>
          <p:cNvSpPr>
            <a:spLocks noChangeArrowheads="1"/>
          </p:cNvSpPr>
          <p:nvPr/>
        </p:nvSpPr>
        <p:spPr bwMode="gray">
          <a:xfrm>
            <a:off x="7500958" y="4634679"/>
            <a:ext cx="1168253" cy="95456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a:t>438 </a:t>
            </a:r>
            <a:r>
              <a:rPr lang="zh-CN" altLang="en-US" dirty="0" smtClean="0"/>
              <a:t>篇</a:t>
            </a:r>
            <a:endParaRPr kumimoji="0" lang="zh-CN" altLang="en-US" b="0" i="0" u="none" strike="noStrike" kern="0" cap="none" spc="0" normalizeH="0" baseline="0" noProof="0" dirty="0" smtClean="0">
              <a:ln>
                <a:noFill/>
              </a:ln>
              <a:solidFill>
                <a:sysClr val="windowText" lastClr="000000"/>
              </a:solidFill>
              <a:effectLst/>
              <a:uLnTx/>
              <a:uFillTx/>
            </a:endParaRPr>
          </a:p>
        </p:txBody>
      </p:sp>
      <p:sp>
        <p:nvSpPr>
          <p:cNvPr id="65" name="Rectangle 44"/>
          <p:cNvSpPr>
            <a:spLocks noChangeArrowheads="1"/>
          </p:cNvSpPr>
          <p:nvPr/>
        </p:nvSpPr>
        <p:spPr bwMode="gray">
          <a:xfrm>
            <a:off x="7500958" y="5661804"/>
            <a:ext cx="1168253" cy="97313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17</a:t>
            </a:r>
            <a:r>
              <a:rPr kumimoji="0" lang="zh-CN" altLang="en-US" sz="1800" b="0" i="0" u="none" strike="noStrike" kern="0" cap="none" spc="0" normalizeH="0" baseline="0" noProof="0" dirty="0" smtClean="0">
                <a:ln>
                  <a:noFill/>
                </a:ln>
                <a:solidFill>
                  <a:sysClr val="windowText" lastClr="000000"/>
                </a:solidFill>
                <a:effectLst/>
                <a:uLnTx/>
                <a:uFillTx/>
              </a:rPr>
              <a:t>门</a:t>
            </a:r>
          </a:p>
        </p:txBody>
      </p:sp>
      <p:sp>
        <p:nvSpPr>
          <p:cNvPr id="67" name="Text Box 54"/>
          <p:cNvSpPr txBox="1">
            <a:spLocks noChangeArrowheads="1"/>
          </p:cNvSpPr>
          <p:nvPr/>
        </p:nvSpPr>
        <p:spPr bwMode="gray">
          <a:xfrm>
            <a:off x="1537954" y="3097988"/>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3" name="Rectangle 39"/>
          <p:cNvSpPr>
            <a:spLocks noChangeArrowheads="1"/>
          </p:cNvSpPr>
          <p:nvPr/>
        </p:nvSpPr>
        <p:spPr bwMode="gray">
          <a:xfrm>
            <a:off x="1261277" y="3366329"/>
            <a:ext cx="2024839" cy="12056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261277" y="4643446"/>
            <a:ext cx="2024839" cy="94579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261277" y="5661804"/>
            <a:ext cx="2024839" cy="98190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509355" y="3786190"/>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裁判标准</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500165" y="4991870"/>
            <a:ext cx="1446195"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办案艺术与技巧</a:t>
            </a:r>
            <a:endParaRPr lang="en-US" altLang="zh-CN" sz="1400" dirty="0">
              <a:solidFill>
                <a:srgbClr val="F8F8F8"/>
              </a:solidFill>
              <a:latin typeface="Arial" charset="0"/>
              <a:ea typeface="宋体" charset="-122"/>
            </a:endParaRPr>
          </a:p>
        </p:txBody>
      </p:sp>
      <p:sp>
        <p:nvSpPr>
          <p:cNvPr id="79" name="Text Box 60"/>
          <p:cNvSpPr txBox="1">
            <a:spLocks noChangeArrowheads="1"/>
          </p:cNvSpPr>
          <p:nvPr/>
        </p:nvSpPr>
        <p:spPr bwMode="gray">
          <a:xfrm>
            <a:off x="1350614" y="6075298"/>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实务专题</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562283" y="3366329"/>
            <a:ext cx="739625" cy="12056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562283" y="4643446"/>
            <a:ext cx="739625" cy="94579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5661804"/>
            <a:ext cx="739625" cy="98190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504142"/>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5">
              <a:lumMod val="75000"/>
            </a:schemeClr>
          </a:solidFill>
        </p:spPr>
        <p:txBody>
          <a:bodyPr/>
          <a:lstStyle/>
          <a:p>
            <a:pPr algn="l" eaLnBrk="1" hangingPunct="1"/>
            <a:r>
              <a:rPr lang="en-US" altLang="zh-CN" sz="2800" b="1" dirty="0" smtClean="0">
                <a:solidFill>
                  <a:srgbClr val="FF3300"/>
                </a:solidFill>
                <a:ea typeface="隶书" pitchFamily="49" charset="-122"/>
              </a:rPr>
              <a:t>2.5</a:t>
            </a:r>
            <a:r>
              <a:rPr lang="zh-CN" altLang="en-US" sz="2800" b="1" dirty="0" smtClean="0">
                <a:solidFill>
                  <a:srgbClr val="FF3300"/>
                </a:solidFill>
                <a:ea typeface="隶书" pitchFamily="49" charset="-122"/>
              </a:rPr>
              <a:t>专题参考库</a:t>
            </a:r>
          </a:p>
        </p:txBody>
      </p:sp>
      <p:sp>
        <p:nvSpPr>
          <p:cNvPr id="7176" name="Rectangle 8"/>
          <p:cNvSpPr>
            <a:spLocks noChangeArrowheads="1"/>
          </p:cNvSpPr>
          <p:nvPr/>
        </p:nvSpPr>
        <p:spPr bwMode="auto">
          <a:xfrm>
            <a:off x="838200" y="1066800"/>
            <a:ext cx="6377006"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专题参考库内容体系</a:t>
            </a:r>
            <a:r>
              <a:rPr lang="en-US" altLang="zh-CN" sz="2400" dirty="0" smtClean="0">
                <a:solidFill>
                  <a:srgbClr val="FF3300"/>
                </a:solidFill>
                <a:ea typeface="隶书" pitchFamily="49" charset="-122"/>
              </a:rPr>
              <a:t>(</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2</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28</a:t>
            </a:r>
            <a:r>
              <a:rPr lang="zh-CN" altLang="en-US" sz="2400" dirty="0" smtClean="0">
                <a:solidFill>
                  <a:srgbClr val="FF3300"/>
                </a:solidFill>
                <a:ea typeface="隶书" pitchFamily="49" charset="-122"/>
              </a:rPr>
              <a:t>日</a:t>
            </a:r>
            <a:r>
              <a:rPr lang="en-US" altLang="zh-CN" sz="2400" dirty="0" smtClean="0">
                <a:solidFill>
                  <a:srgbClr val="FF3300"/>
                </a:solidFill>
                <a:ea typeface="隶书" pitchFamily="49" charset="-122"/>
              </a:rPr>
              <a:t>)</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2984"/>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2.5.1</a:t>
            </a:r>
            <a:endParaRPr lang="zh-CN" altLang="en-US" sz="2000" dirty="0">
              <a:solidFill>
                <a:srgbClr val="FF3300"/>
              </a:solidFill>
              <a:ea typeface="隶书" pitchFamily="49" charset="-122"/>
            </a:endParaRPr>
          </a:p>
        </p:txBody>
      </p:sp>
      <p:sp>
        <p:nvSpPr>
          <p:cNvPr id="53" name="矩形 52"/>
          <p:cNvSpPr/>
          <p:nvPr/>
        </p:nvSpPr>
        <p:spPr>
          <a:xfrm>
            <a:off x="3321819" y="5661804"/>
            <a:ext cx="4143404" cy="954107"/>
          </a:xfrm>
          <a:prstGeom prst="rect">
            <a:avLst/>
          </a:prstGeom>
        </p:spPr>
        <p:txBody>
          <a:bodyPr wrap="square">
            <a:spAutoFit/>
          </a:bodyPr>
          <a:lstStyle/>
          <a:p>
            <a:pPr>
              <a:buClr>
                <a:srgbClr val="CC3300"/>
              </a:buClr>
            </a:pPr>
            <a:r>
              <a:rPr lang="zh-CN" altLang="en-US" sz="1400" dirty="0"/>
              <a:t>内容来自北大出版社出版的</a:t>
            </a:r>
            <a:r>
              <a:rPr lang="en-US" altLang="zh-CN" sz="1400" dirty="0"/>
              <a:t>《</a:t>
            </a:r>
            <a:r>
              <a:rPr lang="zh-CN" altLang="en-US" sz="1400" dirty="0"/>
              <a:t>北大法宝</a:t>
            </a:r>
            <a:r>
              <a:rPr lang="en-US" altLang="zh-CN" sz="1400" dirty="0"/>
              <a:t>·</a:t>
            </a:r>
            <a:r>
              <a:rPr lang="zh-CN" altLang="en-US" sz="1400" dirty="0"/>
              <a:t>法律人高级助手书系</a:t>
            </a:r>
            <a:r>
              <a:rPr lang="en-US" altLang="zh-CN" sz="1400" dirty="0"/>
              <a:t>》</a:t>
            </a:r>
            <a:r>
              <a:rPr lang="zh-CN" altLang="en-US" sz="1400" dirty="0"/>
              <a:t>，精选了二十个实用性强的法律门类，内容涵盖民商法、刑法、经济法、行政法、诉讼法、社会法体系，并持续更新。</a:t>
            </a:r>
          </a:p>
        </p:txBody>
      </p:sp>
      <p:pic>
        <p:nvPicPr>
          <p:cNvPr id="3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
        <p:nvSpPr>
          <p:cNvPr id="38" name="Rectangle 42"/>
          <p:cNvSpPr>
            <a:spLocks noChangeArrowheads="1"/>
          </p:cNvSpPr>
          <p:nvPr/>
        </p:nvSpPr>
        <p:spPr bwMode="gray">
          <a:xfrm>
            <a:off x="3295305" y="2000240"/>
            <a:ext cx="4214841" cy="1294651"/>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0" name="Text Box 59"/>
          <p:cNvSpPr txBox="1">
            <a:spLocks noChangeArrowheads="1"/>
          </p:cNvSpPr>
          <p:nvPr/>
        </p:nvSpPr>
        <p:spPr bwMode="gray">
          <a:xfrm>
            <a:off x="3366743" y="2029067"/>
            <a:ext cx="4071966" cy="1169551"/>
          </a:xfrm>
          <a:prstGeom prst="rect">
            <a:avLst/>
          </a:prstGeom>
          <a:noFill/>
          <a:ln w="9525">
            <a:noFill/>
            <a:miter lim="800000"/>
            <a:headEnd/>
            <a:tailEnd/>
          </a:ln>
          <a:effectLst/>
        </p:spPr>
        <p:txBody>
          <a:bodyPr wrap="square">
            <a:spAutoFit/>
          </a:bodyPr>
          <a:lstStyle/>
          <a:p>
            <a:r>
              <a:rPr lang="zh-CN" altLang="en-US" sz="1400" dirty="0"/>
              <a:t>该系列丛书各分册作者均由知名律师事务所具有相应业务专长的资深律师、高级合伙人律师担纲，由作者根据自身的业务特长，给出合同范本，并从多角度逐条对合同范本进行以下几个方面的批注：条款目的、风险提示、法律规定、相关案例</a:t>
            </a:r>
            <a:r>
              <a:rPr lang="zh-CN" altLang="en-US" sz="1400" dirty="0" smtClean="0"/>
              <a:t>。</a:t>
            </a:r>
            <a:endParaRPr lang="zh-CN" altLang="en-US" sz="1400" dirty="0" smtClean="0"/>
          </a:p>
        </p:txBody>
      </p:sp>
      <p:sp>
        <p:nvSpPr>
          <p:cNvPr id="42" name="Rectangle 41"/>
          <p:cNvSpPr>
            <a:spLocks noChangeArrowheads="1"/>
          </p:cNvSpPr>
          <p:nvPr/>
        </p:nvSpPr>
        <p:spPr bwMode="gray">
          <a:xfrm>
            <a:off x="7510147" y="1991473"/>
            <a:ext cx="1168253" cy="129465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smtClean="0"/>
              <a:t>174</a:t>
            </a:r>
            <a:r>
              <a:rPr lang="zh-CN" altLang="en-US" dirty="0" smtClean="0"/>
              <a:t>篇</a:t>
            </a:r>
            <a:endParaRPr kumimoji="0" lang="zh-CN" altLang="en-US" b="0" i="0" u="none" strike="noStrike" kern="0" cap="none" spc="0" normalizeH="0" baseline="0" noProof="0" dirty="0" smtClean="0">
              <a:ln>
                <a:noFill/>
              </a:ln>
              <a:solidFill>
                <a:sysClr val="windowText" lastClr="000000"/>
              </a:solidFill>
              <a:effectLst/>
              <a:uLnTx/>
              <a:uFillTx/>
            </a:endParaRPr>
          </a:p>
        </p:txBody>
      </p:sp>
      <p:sp>
        <p:nvSpPr>
          <p:cNvPr id="43" name="Rectangle 42"/>
          <p:cNvSpPr>
            <a:spLocks noChangeArrowheads="1"/>
          </p:cNvSpPr>
          <p:nvPr/>
        </p:nvSpPr>
        <p:spPr bwMode="gray">
          <a:xfrm>
            <a:off x="1270466" y="2000240"/>
            <a:ext cx="2024839" cy="1294651"/>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4" name="Text Box 59"/>
          <p:cNvSpPr txBox="1">
            <a:spLocks noChangeArrowheads="1"/>
          </p:cNvSpPr>
          <p:nvPr/>
        </p:nvSpPr>
        <p:spPr bwMode="gray">
          <a:xfrm>
            <a:off x="1509355" y="2600571"/>
            <a:ext cx="1643074" cy="523220"/>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企业合同范本</a:t>
            </a:r>
            <a:r>
              <a:rPr lang="en-US" altLang="zh-CN" sz="1400" dirty="0" smtClean="0">
                <a:solidFill>
                  <a:srgbClr val="F8F8F8"/>
                </a:solidFill>
                <a:latin typeface="Arial" charset="0"/>
                <a:ea typeface="宋体" charset="-122"/>
              </a:rPr>
              <a:t>——</a:t>
            </a:r>
            <a:r>
              <a:rPr lang="zh-CN" altLang="en-US" sz="1400" dirty="0" smtClean="0">
                <a:solidFill>
                  <a:srgbClr val="F8F8F8"/>
                </a:solidFill>
                <a:latin typeface="Arial" charset="0"/>
                <a:ea typeface="宋体" charset="-122"/>
              </a:rPr>
              <a:t>律师批注</a:t>
            </a:r>
            <a:endParaRPr lang="en-US" altLang="zh-CN" sz="1400" dirty="0">
              <a:solidFill>
                <a:srgbClr val="F8F8F8"/>
              </a:solidFill>
              <a:latin typeface="Arial" charset="0"/>
              <a:ea typeface="宋体" charset="-122"/>
            </a:endParaRPr>
          </a:p>
        </p:txBody>
      </p:sp>
      <p:sp>
        <p:nvSpPr>
          <p:cNvPr id="45" name="Rectangle 41"/>
          <p:cNvSpPr>
            <a:spLocks noChangeArrowheads="1"/>
          </p:cNvSpPr>
          <p:nvPr/>
        </p:nvSpPr>
        <p:spPr bwMode="gray">
          <a:xfrm>
            <a:off x="571472" y="2000240"/>
            <a:ext cx="739625" cy="129465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2050" name="Picture 2"/>
          <p:cNvPicPr>
            <a:picLocks noChangeAspect="1" noChangeArrowheads="1"/>
          </p:cNvPicPr>
          <p:nvPr/>
        </p:nvPicPr>
        <p:blipFill>
          <a:blip r:embed="rId4"/>
          <a:srcRect/>
          <a:stretch>
            <a:fillRect/>
          </a:stretch>
        </p:blipFill>
        <p:spPr bwMode="auto">
          <a:xfrm>
            <a:off x="0" y="1500174"/>
            <a:ext cx="2500298" cy="1071570"/>
          </a:xfrm>
          <a:prstGeom prst="rect">
            <a:avLst/>
          </a:prstGeom>
          <a:noFill/>
          <a:ln w="9525">
            <a:noFill/>
            <a:miter lim="800000"/>
            <a:headEnd/>
            <a:tailEnd/>
          </a:ln>
          <a:effectLst/>
        </p:spPr>
      </p:pic>
      <p:grpSp>
        <p:nvGrpSpPr>
          <p:cNvPr id="2" name="Group 3"/>
          <p:cNvGrpSpPr>
            <a:grpSpLocks/>
          </p:cNvGrpSpPr>
          <p:nvPr/>
        </p:nvGrpSpPr>
        <p:grpSpPr bwMode="auto">
          <a:xfrm>
            <a:off x="428596" y="2500306"/>
            <a:ext cx="1724025" cy="482600"/>
            <a:chOff x="816" y="2304"/>
            <a:chExt cx="1440" cy="448"/>
          </a:xfrm>
        </p:grpSpPr>
        <p:sp>
          <p:nvSpPr>
            <p:cNvPr id="57" name="Freeform 4"/>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Rectangle 5"/>
            <p:cNvSpPr>
              <a:spLocks noChangeArrowheads="1"/>
            </p:cNvSpPr>
            <p:nvPr/>
          </p:nvSpPr>
          <p:spPr bwMode="gray">
            <a:xfrm>
              <a:off x="816" y="2304"/>
              <a:ext cx="1440" cy="393"/>
            </a:xfrm>
            <a:prstGeom prst="rect">
              <a:avLst/>
            </a:prstGeom>
            <a:gradFill rotWithShape="1">
              <a:gsLst>
                <a:gs pos="0">
                  <a:srgbClr val="96AD23">
                    <a:gamma/>
                    <a:tint val="48627"/>
                    <a:invGamma/>
                  </a:srgbClr>
                </a:gs>
                <a:gs pos="100000">
                  <a:srgbClr val="96AD23"/>
                </a:gs>
              </a:gsLst>
              <a:lin ang="2700000" scaled="1"/>
            </a:gradFill>
            <a:ln w="9525" algn="ctr">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rPr>
                <a:t>领先</a:t>
              </a:r>
              <a:endParaRPr kumimoji="0" lang="en-US" altLang="zh-CN"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endParaRPr>
            </a:p>
          </p:txBody>
        </p:sp>
      </p:grpSp>
      <p:grpSp>
        <p:nvGrpSpPr>
          <p:cNvPr id="3" name="Group 6"/>
          <p:cNvGrpSpPr>
            <a:grpSpLocks/>
          </p:cNvGrpSpPr>
          <p:nvPr/>
        </p:nvGrpSpPr>
        <p:grpSpPr bwMode="auto">
          <a:xfrm>
            <a:off x="428596" y="3643306"/>
            <a:ext cx="1724025" cy="482600"/>
            <a:chOff x="816" y="2304"/>
            <a:chExt cx="1440" cy="448"/>
          </a:xfrm>
        </p:grpSpPr>
        <p:sp>
          <p:nvSpPr>
            <p:cNvPr id="60" name="Freeform 7"/>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8"/>
            <p:cNvSpPr>
              <a:spLocks noChangeArrowheads="1"/>
            </p:cNvSpPr>
            <p:nvPr/>
          </p:nvSpPr>
          <p:spPr bwMode="gray">
            <a:xfrm>
              <a:off x="816" y="2304"/>
              <a:ext cx="1440" cy="393"/>
            </a:xfrm>
            <a:prstGeom prst="rect">
              <a:avLst/>
            </a:prstGeom>
            <a:gradFill rotWithShape="1">
              <a:gsLst>
                <a:gs pos="0">
                  <a:srgbClr val="3973B9">
                    <a:gamma/>
                    <a:tint val="51373"/>
                    <a:invGamma/>
                  </a:srgbClr>
                </a:gs>
                <a:gs pos="100000">
                  <a:srgbClr val="3973B9"/>
                </a:gs>
              </a:gsLst>
              <a:lin ang="2700000" scaled="1"/>
            </a:gradFill>
            <a:ln w="9525" algn="ctr">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rPr>
                <a:t>专业</a:t>
              </a:r>
              <a:endParaRPr kumimoji="0" lang="en-US" altLang="zh-CN"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endParaRPr>
            </a:p>
          </p:txBody>
        </p:sp>
      </p:grpSp>
      <p:grpSp>
        <p:nvGrpSpPr>
          <p:cNvPr id="4" name="Group 9"/>
          <p:cNvGrpSpPr>
            <a:grpSpLocks/>
          </p:cNvGrpSpPr>
          <p:nvPr/>
        </p:nvGrpSpPr>
        <p:grpSpPr bwMode="auto">
          <a:xfrm>
            <a:off x="428596" y="4786306"/>
            <a:ext cx="1724025" cy="482600"/>
            <a:chOff x="816" y="2304"/>
            <a:chExt cx="1440" cy="448"/>
          </a:xfrm>
        </p:grpSpPr>
        <p:sp>
          <p:nvSpPr>
            <p:cNvPr id="63" name="Freeform 10"/>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Rectangle 11"/>
            <p:cNvSpPr>
              <a:spLocks noChangeArrowheads="1"/>
            </p:cNvSpPr>
            <p:nvPr/>
          </p:nvSpPr>
          <p:spPr bwMode="gray">
            <a:xfrm>
              <a:off x="816" y="2304"/>
              <a:ext cx="1440" cy="393"/>
            </a:xfrm>
            <a:prstGeom prst="rect">
              <a:avLst/>
            </a:prstGeom>
            <a:gradFill rotWithShape="1">
              <a:gsLst>
                <a:gs pos="0">
                  <a:srgbClr val="B639B9">
                    <a:gamma/>
                    <a:tint val="36471"/>
                    <a:invGamma/>
                  </a:srgbClr>
                </a:gs>
                <a:gs pos="100000">
                  <a:srgbClr val="B639B9"/>
                </a:gs>
              </a:gsLst>
              <a:lin ang="2700000" scaled="1"/>
            </a:gradFill>
            <a:ln w="9525" algn="ctr">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rPr>
                <a:t>权威</a:t>
              </a:r>
              <a:endParaRPr kumimoji="0" lang="en-US" altLang="zh-CN"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endParaRPr>
            </a:p>
          </p:txBody>
        </p:sp>
      </p:grpSp>
      <p:grpSp>
        <p:nvGrpSpPr>
          <p:cNvPr id="5" name="Group 12"/>
          <p:cNvGrpSpPr>
            <a:grpSpLocks/>
          </p:cNvGrpSpPr>
          <p:nvPr/>
        </p:nvGrpSpPr>
        <p:grpSpPr bwMode="auto">
          <a:xfrm>
            <a:off x="428596" y="5929306"/>
            <a:ext cx="1724025" cy="482600"/>
            <a:chOff x="816" y="2304"/>
            <a:chExt cx="1440" cy="448"/>
          </a:xfrm>
        </p:grpSpPr>
        <p:sp>
          <p:nvSpPr>
            <p:cNvPr id="66" name="Freeform 13"/>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7" name="Rectangle 14"/>
            <p:cNvSpPr>
              <a:spLocks noChangeArrowheads="1"/>
            </p:cNvSpPr>
            <p:nvPr/>
          </p:nvSpPr>
          <p:spPr bwMode="gray">
            <a:xfrm>
              <a:off x="816" y="2304"/>
              <a:ext cx="1440" cy="393"/>
            </a:xfrm>
            <a:prstGeom prst="rect">
              <a:avLst/>
            </a:prstGeom>
            <a:gradFill rotWithShape="1">
              <a:gsLst>
                <a:gs pos="0">
                  <a:srgbClr val="EA9C00">
                    <a:gamma/>
                    <a:tint val="24314"/>
                    <a:invGamma/>
                  </a:srgbClr>
                </a:gs>
                <a:gs pos="100000">
                  <a:srgbClr val="EA9C00"/>
                </a:gs>
              </a:gsLst>
              <a:lin ang="2700000" scaled="1"/>
            </a:gradFill>
            <a:ln w="9525" algn="ctr">
              <a:noFill/>
              <a:miter lim="800000"/>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rPr>
                <a:t>全面</a:t>
              </a:r>
              <a:endParaRPr kumimoji="0" lang="en-US" altLang="zh-CN" sz="18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Arial" charset="0"/>
                <a:ea typeface="宋体" charset="-122"/>
              </a:endParaRPr>
            </a:p>
          </p:txBody>
        </p:sp>
      </p:grpSp>
      <p:cxnSp>
        <p:nvCxnSpPr>
          <p:cNvPr id="68" name="AutoShape 15"/>
          <p:cNvCxnSpPr>
            <a:cxnSpLocks noChangeShapeType="1"/>
          </p:cNvCxnSpPr>
          <p:nvPr/>
        </p:nvCxnSpPr>
        <p:spPr bwMode="gray">
          <a:xfrm>
            <a:off x="1285846" y="2927343"/>
            <a:ext cx="4762" cy="715963"/>
          </a:xfrm>
          <a:prstGeom prst="straightConnector1">
            <a:avLst/>
          </a:prstGeom>
          <a:noFill/>
          <a:ln w="9525">
            <a:solidFill>
              <a:srgbClr val="808080"/>
            </a:solidFill>
            <a:round/>
            <a:headEnd/>
            <a:tailEnd/>
          </a:ln>
          <a:effectLst/>
        </p:spPr>
      </p:cxnSp>
      <p:cxnSp>
        <p:nvCxnSpPr>
          <p:cNvPr id="69" name="AutoShape 16"/>
          <p:cNvCxnSpPr>
            <a:cxnSpLocks noChangeShapeType="1"/>
          </p:cNvCxnSpPr>
          <p:nvPr/>
        </p:nvCxnSpPr>
        <p:spPr bwMode="gray">
          <a:xfrm>
            <a:off x="1285846" y="4070343"/>
            <a:ext cx="4762" cy="715963"/>
          </a:xfrm>
          <a:prstGeom prst="straightConnector1">
            <a:avLst/>
          </a:prstGeom>
          <a:noFill/>
          <a:ln w="9525">
            <a:solidFill>
              <a:srgbClr val="808080"/>
            </a:solidFill>
            <a:round/>
            <a:headEnd/>
            <a:tailEnd/>
          </a:ln>
          <a:effectLst/>
        </p:spPr>
      </p:cxnSp>
      <p:cxnSp>
        <p:nvCxnSpPr>
          <p:cNvPr id="70" name="AutoShape 17"/>
          <p:cNvCxnSpPr>
            <a:cxnSpLocks noChangeShapeType="1"/>
          </p:cNvCxnSpPr>
          <p:nvPr/>
        </p:nvCxnSpPr>
        <p:spPr bwMode="gray">
          <a:xfrm>
            <a:off x="1285846" y="5213343"/>
            <a:ext cx="4762" cy="715963"/>
          </a:xfrm>
          <a:prstGeom prst="straightConnector1">
            <a:avLst/>
          </a:prstGeom>
          <a:noFill/>
          <a:ln w="9525">
            <a:solidFill>
              <a:srgbClr val="808080"/>
            </a:solidFill>
            <a:round/>
            <a:headEnd/>
            <a:tailEnd/>
          </a:ln>
          <a:effectLst/>
        </p:spPr>
      </p:cxnSp>
      <p:sp>
        <p:nvSpPr>
          <p:cNvPr id="71" name="Line 18"/>
          <p:cNvSpPr>
            <a:spLocks noChangeShapeType="1"/>
          </p:cNvSpPr>
          <p:nvPr/>
        </p:nvSpPr>
        <p:spPr bwMode="auto">
          <a:xfrm>
            <a:off x="1342996" y="3213093"/>
            <a:ext cx="5943600" cy="0"/>
          </a:xfrm>
          <a:prstGeom prst="line">
            <a:avLst/>
          </a:prstGeom>
          <a:noFill/>
          <a:ln w="38100" cap="rnd">
            <a:solidFill>
              <a:srgbClr val="969696"/>
            </a:solidFill>
            <a:prstDash val="sysDot"/>
            <a:round/>
            <a:headEnd/>
            <a:tailEnd type="oval"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2" name="Line 19"/>
          <p:cNvSpPr>
            <a:spLocks noChangeShapeType="1"/>
          </p:cNvSpPr>
          <p:nvPr/>
        </p:nvSpPr>
        <p:spPr bwMode="auto">
          <a:xfrm>
            <a:off x="1342996" y="4457693"/>
            <a:ext cx="5943600" cy="0"/>
          </a:xfrm>
          <a:prstGeom prst="line">
            <a:avLst/>
          </a:prstGeom>
          <a:noFill/>
          <a:ln w="38100" cap="rnd">
            <a:solidFill>
              <a:srgbClr val="969696"/>
            </a:solidFill>
            <a:prstDash val="sysDot"/>
            <a:round/>
            <a:headEnd/>
            <a:tailEnd type="oval"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3" name="Line 20"/>
          <p:cNvSpPr>
            <a:spLocks noChangeShapeType="1"/>
          </p:cNvSpPr>
          <p:nvPr/>
        </p:nvSpPr>
        <p:spPr bwMode="auto">
          <a:xfrm flipV="1">
            <a:off x="1342996" y="5575293"/>
            <a:ext cx="5943600" cy="3175"/>
          </a:xfrm>
          <a:prstGeom prst="line">
            <a:avLst/>
          </a:prstGeom>
          <a:noFill/>
          <a:ln w="38100" cap="rnd">
            <a:solidFill>
              <a:srgbClr val="969696"/>
            </a:solidFill>
            <a:prstDash val="sysDot"/>
            <a:round/>
            <a:headEnd/>
            <a:tailEnd type="oval"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Text Box 21"/>
          <p:cNvSpPr txBox="1">
            <a:spLocks noChangeArrowheads="1"/>
          </p:cNvSpPr>
          <p:nvPr/>
        </p:nvSpPr>
        <p:spPr bwMode="auto">
          <a:xfrm>
            <a:off x="2643174" y="2571744"/>
            <a:ext cx="3967753" cy="307777"/>
          </a:xfrm>
          <a:prstGeom prst="rect">
            <a:avLst/>
          </a:prstGeom>
          <a:noFill/>
          <a:ln w="9525">
            <a:noFill/>
            <a:miter lim="800000"/>
            <a:headEnd/>
            <a:tailEnd/>
          </a:ln>
          <a:effectLst/>
        </p:spPr>
        <p:txBody>
          <a:bodyPr wrap="none">
            <a:spAutoFit/>
          </a:bodyPr>
          <a:lstStyle/>
          <a:p>
            <a:pPr algn="l" eaLnBrk="0" hangingPunct="0"/>
            <a:r>
              <a:rPr lang="zh-CN" altLang="en-US" sz="1400" dirty="0" smtClean="0">
                <a:solidFill>
                  <a:srgbClr val="000000"/>
                </a:solidFill>
                <a:latin typeface="Verdana" pitchFamily="34" charset="0"/>
                <a:ea typeface="宋体" charset="-122"/>
              </a:rPr>
              <a:t>起步于</a:t>
            </a:r>
            <a:r>
              <a:rPr lang="en-US" altLang="zh-CN" sz="1400" dirty="0" smtClean="0">
                <a:solidFill>
                  <a:srgbClr val="000000"/>
                </a:solidFill>
                <a:latin typeface="Verdana" pitchFamily="34" charset="0"/>
                <a:ea typeface="宋体" charset="-122"/>
              </a:rPr>
              <a:t>1985</a:t>
            </a:r>
            <a:r>
              <a:rPr lang="zh-CN" altLang="en-US" sz="1400" dirty="0" smtClean="0">
                <a:solidFill>
                  <a:srgbClr val="000000"/>
                </a:solidFill>
                <a:latin typeface="Verdana" pitchFamily="34" charset="0"/>
                <a:ea typeface="宋体" charset="-122"/>
              </a:rPr>
              <a:t>年，成立于</a:t>
            </a:r>
            <a:r>
              <a:rPr lang="en-US" altLang="zh-CN" sz="1400" dirty="0" smtClean="0">
                <a:solidFill>
                  <a:srgbClr val="000000"/>
                </a:solidFill>
                <a:latin typeface="Verdana" pitchFamily="34" charset="0"/>
                <a:ea typeface="宋体" charset="-122"/>
              </a:rPr>
              <a:t>1999</a:t>
            </a:r>
            <a:r>
              <a:rPr lang="zh-CN" altLang="en-US" sz="1400" dirty="0" smtClean="0">
                <a:solidFill>
                  <a:srgbClr val="000000"/>
                </a:solidFill>
                <a:latin typeface="Verdana" pitchFamily="34" charset="0"/>
                <a:ea typeface="宋体" charset="-122"/>
              </a:rPr>
              <a:t>年，北京大学控股</a:t>
            </a:r>
            <a:endParaRPr lang="en-US" altLang="zh-CN" sz="1400" dirty="0">
              <a:solidFill>
                <a:srgbClr val="000000"/>
              </a:solidFill>
              <a:latin typeface="Verdana" pitchFamily="34" charset="0"/>
              <a:ea typeface="宋体" charset="-122"/>
            </a:endParaRPr>
          </a:p>
        </p:txBody>
      </p:sp>
      <p:sp>
        <p:nvSpPr>
          <p:cNvPr id="75" name="Text Box 22"/>
          <p:cNvSpPr txBox="1">
            <a:spLocks noChangeArrowheads="1"/>
          </p:cNvSpPr>
          <p:nvPr/>
        </p:nvSpPr>
        <p:spPr bwMode="auto">
          <a:xfrm>
            <a:off x="2714612" y="3714752"/>
            <a:ext cx="3416320" cy="307777"/>
          </a:xfrm>
          <a:prstGeom prst="rect">
            <a:avLst/>
          </a:prstGeom>
          <a:noFill/>
          <a:ln w="9525">
            <a:noFill/>
            <a:miter lim="800000"/>
            <a:headEnd/>
            <a:tailEnd/>
          </a:ln>
          <a:effectLst/>
        </p:spPr>
        <p:txBody>
          <a:bodyPr wrap="none">
            <a:spAutoFit/>
          </a:bodyPr>
          <a:lstStyle/>
          <a:p>
            <a:pPr algn="l" eaLnBrk="0" hangingPunct="0"/>
            <a:r>
              <a:rPr lang="zh-CN" altLang="en-US" sz="1400" dirty="0" smtClean="0">
                <a:solidFill>
                  <a:srgbClr val="000000"/>
                </a:solidFill>
                <a:latin typeface="Verdana" pitchFamily="34" charset="0"/>
                <a:ea typeface="宋体" charset="-122"/>
              </a:rPr>
              <a:t>以博大精深为理念，专注于法律信息服务</a:t>
            </a:r>
            <a:endParaRPr lang="en-US" altLang="zh-CN" sz="1400" dirty="0">
              <a:solidFill>
                <a:srgbClr val="000000"/>
              </a:solidFill>
              <a:latin typeface="Verdana" pitchFamily="34" charset="0"/>
              <a:ea typeface="宋体" charset="-122"/>
            </a:endParaRPr>
          </a:p>
        </p:txBody>
      </p:sp>
      <p:sp>
        <p:nvSpPr>
          <p:cNvPr id="76" name="Text Box 23"/>
          <p:cNvSpPr txBox="1">
            <a:spLocks noChangeArrowheads="1"/>
          </p:cNvSpPr>
          <p:nvPr/>
        </p:nvSpPr>
        <p:spPr bwMode="auto">
          <a:xfrm>
            <a:off x="2714612" y="4857760"/>
            <a:ext cx="3236784" cy="307777"/>
          </a:xfrm>
          <a:prstGeom prst="rect">
            <a:avLst/>
          </a:prstGeom>
          <a:noFill/>
          <a:ln w="9525">
            <a:noFill/>
            <a:miter lim="800000"/>
            <a:headEnd/>
            <a:tailEnd/>
          </a:ln>
          <a:effectLst/>
        </p:spPr>
        <p:txBody>
          <a:bodyPr wrap="none">
            <a:spAutoFit/>
          </a:bodyPr>
          <a:lstStyle/>
          <a:p>
            <a:pPr eaLnBrk="0" hangingPunct="0"/>
            <a:r>
              <a:rPr lang="zh-CN" altLang="en-US" sz="1400" dirty="0" smtClean="0">
                <a:solidFill>
                  <a:srgbClr val="000000"/>
                </a:solidFill>
                <a:latin typeface="Verdana" pitchFamily="34" charset="0"/>
                <a:ea typeface="宋体" charset="-122"/>
              </a:rPr>
              <a:t>依托于北京大学，聘请专家名师做指导</a:t>
            </a:r>
            <a:endParaRPr lang="en-US" altLang="zh-CN" sz="1400" dirty="0">
              <a:solidFill>
                <a:srgbClr val="000000"/>
              </a:solidFill>
              <a:latin typeface="Verdana" pitchFamily="34" charset="0"/>
              <a:ea typeface="宋体" charset="-122"/>
            </a:endParaRPr>
          </a:p>
        </p:txBody>
      </p:sp>
      <p:sp>
        <p:nvSpPr>
          <p:cNvPr id="77" name="Text Box 24"/>
          <p:cNvSpPr txBox="1">
            <a:spLocks noChangeArrowheads="1"/>
          </p:cNvSpPr>
          <p:nvPr/>
        </p:nvSpPr>
        <p:spPr bwMode="auto">
          <a:xfrm>
            <a:off x="2714612" y="5929330"/>
            <a:ext cx="3775393" cy="307777"/>
          </a:xfrm>
          <a:prstGeom prst="rect">
            <a:avLst/>
          </a:prstGeom>
          <a:noFill/>
          <a:ln w="9525">
            <a:noFill/>
            <a:miter lim="800000"/>
            <a:headEnd/>
            <a:tailEnd/>
          </a:ln>
          <a:effectLst/>
        </p:spPr>
        <p:txBody>
          <a:bodyPr wrap="none">
            <a:spAutoFit/>
          </a:bodyPr>
          <a:lstStyle/>
          <a:p>
            <a:pPr eaLnBrk="0" hangingPunct="0"/>
            <a:r>
              <a:rPr lang="zh-CN" altLang="en-US" sz="1400" dirty="0" smtClean="0"/>
              <a:t>全面提供法律信息、法律教育和法律培训服务</a:t>
            </a:r>
            <a:endParaRPr lang="en-US" altLang="zh-CN" sz="1400" dirty="0">
              <a:solidFill>
                <a:srgbClr val="000000"/>
              </a:solidFill>
              <a:latin typeface="Verdana" pitchFamily="34" charset="0"/>
              <a:ea typeface="宋体" charset="-122"/>
            </a:endParaRPr>
          </a:p>
        </p:txBody>
      </p:sp>
      <p:grpSp>
        <p:nvGrpSpPr>
          <p:cNvPr id="6" name="Group 21"/>
          <p:cNvGrpSpPr>
            <a:grpSpLocks/>
          </p:cNvGrpSpPr>
          <p:nvPr/>
        </p:nvGrpSpPr>
        <p:grpSpPr bwMode="auto">
          <a:xfrm>
            <a:off x="2857456" y="1785926"/>
            <a:ext cx="6286544" cy="679451"/>
            <a:chOff x="3964" y="2071"/>
            <a:chExt cx="1484" cy="330"/>
          </a:xfrm>
        </p:grpSpPr>
        <p:sp>
          <p:nvSpPr>
            <p:cNvPr id="83"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5" name="矩形 84"/>
          <p:cNvSpPr/>
          <p:nvPr/>
        </p:nvSpPr>
        <p:spPr>
          <a:xfrm>
            <a:off x="2928926" y="1928802"/>
            <a:ext cx="5444119" cy="461665"/>
          </a:xfrm>
          <a:prstGeom prst="rect">
            <a:avLst/>
          </a:prstGeom>
        </p:spPr>
        <p:txBody>
          <a:bodyPr wrap="none">
            <a:spAutoFit/>
          </a:bodyPr>
          <a:lstStyle/>
          <a:p>
            <a:r>
              <a:rPr lang="zh-CN" altLang="en-US" sz="2400" b="1" dirty="0" smtClean="0">
                <a:solidFill>
                  <a:srgbClr val="FF3300"/>
                </a:solidFill>
                <a:ea typeface="隶书" pitchFamily="49" charset="-122"/>
              </a:rPr>
              <a:t>中国最早的法律信息与知识内容供应商</a:t>
            </a:r>
          </a:p>
        </p:txBody>
      </p:sp>
      <p:pic>
        <p:nvPicPr>
          <p:cNvPr id="33"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
        <p:nvSpPr>
          <p:cNvPr id="35"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一、为什么要用专业法律数据库？</a:t>
            </a:r>
          </a:p>
        </p:txBody>
      </p:sp>
      <p:pic>
        <p:nvPicPr>
          <p:cNvPr id="36"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37"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公司背景</a:t>
            </a:r>
            <a:endParaRPr lang="zh-CN" altLang="en-US" sz="2800" dirty="0">
              <a:solidFill>
                <a:srgbClr val="FF3300"/>
              </a:solidFill>
              <a:ea typeface="隶书"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35" name="Text Box 95"/>
          <p:cNvSpPr txBox="1">
            <a:spLocks noChangeArrowheads="1"/>
          </p:cNvSpPr>
          <p:nvPr/>
        </p:nvSpPr>
        <p:spPr bwMode="gray">
          <a:xfrm>
            <a:off x="285720" y="1643050"/>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7" name="Rectangle 93"/>
          <p:cNvSpPr>
            <a:spLocks noChangeArrowheads="1"/>
          </p:cNvSpPr>
          <p:nvPr/>
        </p:nvSpPr>
        <p:spPr bwMode="gray">
          <a:xfrm>
            <a:off x="3286116" y="1504142"/>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Text Box 96"/>
          <p:cNvSpPr txBox="1">
            <a:spLocks noChangeArrowheads="1"/>
          </p:cNvSpPr>
          <p:nvPr/>
        </p:nvSpPr>
        <p:spPr bwMode="gray">
          <a:xfrm>
            <a:off x="4168050" y="1575580"/>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内容</a:t>
            </a:r>
            <a:endParaRPr lang="en-US" altLang="zh-CN" b="1" kern="0" dirty="0">
              <a:solidFill>
                <a:schemeClr val="bg1"/>
              </a:solidFill>
            </a:endParaRPr>
          </a:p>
        </p:txBody>
      </p:sp>
      <p:sp>
        <p:nvSpPr>
          <p:cNvPr id="71" name="Rectangle 92"/>
          <p:cNvSpPr>
            <a:spLocks noChangeArrowheads="1"/>
          </p:cNvSpPr>
          <p:nvPr/>
        </p:nvSpPr>
        <p:spPr bwMode="gray">
          <a:xfrm>
            <a:off x="7500958" y="1500174"/>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81" name="Rectangle 93"/>
          <p:cNvSpPr>
            <a:spLocks noChangeArrowheads="1"/>
          </p:cNvSpPr>
          <p:nvPr/>
        </p:nvSpPr>
        <p:spPr bwMode="gray">
          <a:xfrm>
            <a:off x="1261277" y="1504142"/>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Text Box 96"/>
          <p:cNvSpPr txBox="1">
            <a:spLocks noChangeArrowheads="1"/>
          </p:cNvSpPr>
          <p:nvPr/>
        </p:nvSpPr>
        <p:spPr bwMode="gray">
          <a:xfrm>
            <a:off x="1643042" y="1571612"/>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类别</a:t>
            </a:r>
            <a:endParaRPr lang="en-US" altLang="zh-CN" b="1" kern="0" dirty="0">
              <a:solidFill>
                <a:schemeClr val="bg1"/>
              </a:solidFill>
            </a:endParaRPr>
          </a:p>
        </p:txBody>
      </p:sp>
      <p:sp>
        <p:nvSpPr>
          <p:cNvPr id="37" name="Rectangle 39"/>
          <p:cNvSpPr>
            <a:spLocks noChangeArrowheads="1"/>
          </p:cNvSpPr>
          <p:nvPr/>
        </p:nvSpPr>
        <p:spPr bwMode="gray">
          <a:xfrm>
            <a:off x="3286116" y="3366329"/>
            <a:ext cx="4214841" cy="12056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Rectangle 42"/>
          <p:cNvSpPr>
            <a:spLocks noChangeArrowheads="1"/>
          </p:cNvSpPr>
          <p:nvPr/>
        </p:nvSpPr>
        <p:spPr bwMode="gray">
          <a:xfrm>
            <a:off x="3286116" y="4643446"/>
            <a:ext cx="4214841" cy="12144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Rectangle 45"/>
          <p:cNvSpPr>
            <a:spLocks noChangeArrowheads="1"/>
          </p:cNvSpPr>
          <p:nvPr/>
        </p:nvSpPr>
        <p:spPr bwMode="gray">
          <a:xfrm>
            <a:off x="3286116" y="5929330"/>
            <a:ext cx="4214841"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3"/>
          <p:cNvSpPr txBox="1">
            <a:spLocks noChangeArrowheads="1"/>
          </p:cNvSpPr>
          <p:nvPr/>
        </p:nvSpPr>
        <p:spPr bwMode="gray">
          <a:xfrm>
            <a:off x="3357554" y="3357562"/>
            <a:ext cx="4093236" cy="1169551"/>
          </a:xfrm>
          <a:prstGeom prst="rect">
            <a:avLst/>
          </a:prstGeom>
          <a:noFill/>
          <a:ln w="9525">
            <a:noFill/>
            <a:miter lim="800000"/>
            <a:headEnd/>
            <a:tailEnd/>
          </a:ln>
          <a:effectLst/>
        </p:spPr>
        <p:txBody>
          <a:bodyPr wrap="square">
            <a:spAutoFit/>
          </a:bodyPr>
          <a:lstStyle/>
          <a:p>
            <a:pPr lvl="0">
              <a:spcBef>
                <a:spcPct val="50000"/>
              </a:spcBef>
            </a:pPr>
            <a:r>
              <a:rPr lang="zh-CN" altLang="en-US" sz="1400" dirty="0" smtClean="0"/>
              <a:t>是以发表在北大法律信息网“法学在线”栏目的知名学者、法官、检察官和律师创作的法律论文为主要内容。涵盖法理学、法律史学、宪法学与行政法学、民商法学、经济法学、刑法学、国际法学及诉讼法学等在内的各法学门类。</a:t>
            </a:r>
            <a:endParaRPr lang="zh-CN" altLang="en-US" sz="1400" kern="0" dirty="0" smtClean="0">
              <a:solidFill>
                <a:sysClr val="windowText" lastClr="000000"/>
              </a:solidFill>
            </a:endParaRPr>
          </a:p>
        </p:txBody>
      </p:sp>
      <p:sp>
        <p:nvSpPr>
          <p:cNvPr id="48" name="Text Box 59"/>
          <p:cNvSpPr txBox="1">
            <a:spLocks noChangeArrowheads="1"/>
          </p:cNvSpPr>
          <p:nvPr/>
        </p:nvSpPr>
        <p:spPr bwMode="gray">
          <a:xfrm>
            <a:off x="3357554" y="4714884"/>
            <a:ext cx="4071966" cy="1169551"/>
          </a:xfrm>
          <a:prstGeom prst="rect">
            <a:avLst/>
          </a:prstGeom>
          <a:noFill/>
          <a:ln w="9525">
            <a:noFill/>
            <a:miter lim="800000"/>
            <a:headEnd/>
            <a:tailEnd/>
          </a:ln>
          <a:effectLst/>
        </p:spPr>
        <p:txBody>
          <a:bodyPr wrap="square">
            <a:spAutoFit/>
          </a:bodyPr>
          <a:lstStyle/>
          <a:p>
            <a:pPr>
              <a:buClr>
                <a:srgbClr val="CC3300"/>
              </a:buClr>
            </a:pPr>
            <a:r>
              <a:rPr lang="en-US" altLang="zh-CN" sz="1400" dirty="0" smtClean="0"/>
              <a:t>《</a:t>
            </a:r>
            <a:r>
              <a:rPr lang="zh-CN" altLang="en-US" sz="1400" dirty="0" smtClean="0"/>
              <a:t>中国法律年鉴</a:t>
            </a:r>
            <a:r>
              <a:rPr lang="en-US" altLang="zh-CN" sz="1400" dirty="0" smtClean="0"/>
              <a:t>》</a:t>
            </a:r>
            <a:r>
              <a:rPr lang="zh-CN" altLang="en-US" sz="1400" dirty="0" smtClean="0"/>
              <a:t>是全面介绍中国法制发展状况的综合性大型文献，以立法、司法为主干，从法律的制定，法律的实施，法律的宣传教育和法学理论研究等各个方面反映中国法制建设的全貌，包含了丰富的信息量。</a:t>
            </a:r>
          </a:p>
        </p:txBody>
      </p:sp>
      <p:sp>
        <p:nvSpPr>
          <p:cNvPr id="49" name="Text Box 60"/>
          <p:cNvSpPr txBox="1">
            <a:spLocks noChangeArrowheads="1"/>
          </p:cNvSpPr>
          <p:nvPr/>
        </p:nvSpPr>
        <p:spPr bwMode="gray">
          <a:xfrm>
            <a:off x="3547792" y="4892631"/>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3" name="Rectangle 38"/>
          <p:cNvSpPr>
            <a:spLocks noChangeArrowheads="1"/>
          </p:cNvSpPr>
          <p:nvPr/>
        </p:nvSpPr>
        <p:spPr bwMode="gray">
          <a:xfrm>
            <a:off x="7500958" y="3357562"/>
            <a:ext cx="1168253" cy="12056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a:t>54063 </a:t>
            </a:r>
            <a:r>
              <a:rPr lang="zh-CN" altLang="en-US" dirty="0" smtClean="0"/>
              <a:t>篇</a:t>
            </a:r>
            <a:endParaRPr lang="zh-CN" altLang="en-US" dirty="0" smtClean="0"/>
          </a:p>
        </p:txBody>
      </p:sp>
      <p:sp>
        <p:nvSpPr>
          <p:cNvPr id="64" name="Rectangle 41"/>
          <p:cNvSpPr>
            <a:spLocks noChangeArrowheads="1"/>
          </p:cNvSpPr>
          <p:nvPr/>
        </p:nvSpPr>
        <p:spPr bwMode="gray">
          <a:xfrm>
            <a:off x="7500958" y="4634679"/>
            <a:ext cx="1168253" cy="12144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a:t>17332</a:t>
            </a:r>
            <a:r>
              <a:rPr lang="zh-CN" altLang="en-US" dirty="0"/>
              <a:t>篇</a:t>
            </a:r>
            <a:endParaRPr kumimoji="0" lang="zh-CN" altLang="en-US" b="0" i="0" u="none" strike="noStrike" kern="0" cap="none" spc="0" normalizeH="0" baseline="0" noProof="0" dirty="0" smtClean="0">
              <a:ln>
                <a:noFill/>
              </a:ln>
              <a:solidFill>
                <a:sysClr val="windowText" lastClr="000000"/>
              </a:solidFill>
              <a:effectLst/>
              <a:uLnTx/>
              <a:uFillTx/>
            </a:endParaRPr>
          </a:p>
        </p:txBody>
      </p:sp>
      <p:sp>
        <p:nvSpPr>
          <p:cNvPr id="65" name="Rectangle 44"/>
          <p:cNvSpPr>
            <a:spLocks noChangeArrowheads="1"/>
          </p:cNvSpPr>
          <p:nvPr/>
        </p:nvSpPr>
        <p:spPr bwMode="gray">
          <a:xfrm>
            <a:off x="7500958" y="5920563"/>
            <a:ext cx="1168253"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17</a:t>
            </a:r>
            <a:r>
              <a:rPr kumimoji="0" lang="zh-CN" altLang="en-US" sz="1800" b="0" i="0" u="none" strike="noStrike" kern="0" cap="none" spc="0" normalizeH="0" baseline="0" noProof="0" dirty="0" smtClean="0">
                <a:ln>
                  <a:noFill/>
                </a:ln>
                <a:solidFill>
                  <a:sysClr val="windowText" lastClr="000000"/>
                </a:solidFill>
                <a:effectLst/>
                <a:uLnTx/>
                <a:uFillTx/>
              </a:rPr>
              <a:t>门</a:t>
            </a:r>
          </a:p>
        </p:txBody>
      </p:sp>
      <p:sp>
        <p:nvSpPr>
          <p:cNvPr id="67" name="Text Box 54"/>
          <p:cNvSpPr txBox="1">
            <a:spLocks noChangeArrowheads="1"/>
          </p:cNvSpPr>
          <p:nvPr/>
        </p:nvSpPr>
        <p:spPr bwMode="gray">
          <a:xfrm>
            <a:off x="1537954" y="3097988"/>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3" name="Rectangle 39"/>
          <p:cNvSpPr>
            <a:spLocks noChangeArrowheads="1"/>
          </p:cNvSpPr>
          <p:nvPr/>
        </p:nvSpPr>
        <p:spPr bwMode="gray">
          <a:xfrm>
            <a:off x="1261277" y="3366329"/>
            <a:ext cx="2024839" cy="12056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42"/>
          <p:cNvSpPr>
            <a:spLocks noChangeArrowheads="1"/>
          </p:cNvSpPr>
          <p:nvPr/>
        </p:nvSpPr>
        <p:spPr bwMode="gray">
          <a:xfrm>
            <a:off x="1261277" y="4643446"/>
            <a:ext cx="2024839" cy="1214446"/>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Rectangle 45"/>
          <p:cNvSpPr>
            <a:spLocks noChangeArrowheads="1"/>
          </p:cNvSpPr>
          <p:nvPr/>
        </p:nvSpPr>
        <p:spPr bwMode="gray">
          <a:xfrm>
            <a:off x="1261277" y="5929330"/>
            <a:ext cx="2024839" cy="71438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7" name="Text Box 53"/>
          <p:cNvSpPr txBox="1">
            <a:spLocks noChangeArrowheads="1"/>
          </p:cNvSpPr>
          <p:nvPr/>
        </p:nvSpPr>
        <p:spPr bwMode="gray">
          <a:xfrm>
            <a:off x="1428728" y="3786190"/>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法学文献</a:t>
            </a:r>
            <a:endParaRPr lang="en-US" altLang="zh-CN" sz="1400" dirty="0">
              <a:solidFill>
                <a:srgbClr val="F8F8F8"/>
              </a:solidFill>
              <a:latin typeface="Arial" charset="0"/>
              <a:ea typeface="宋体" charset="-122"/>
            </a:endParaRPr>
          </a:p>
        </p:txBody>
      </p:sp>
      <p:sp>
        <p:nvSpPr>
          <p:cNvPr id="78" name="Text Box 59"/>
          <p:cNvSpPr txBox="1">
            <a:spLocks noChangeArrowheads="1"/>
          </p:cNvSpPr>
          <p:nvPr/>
        </p:nvSpPr>
        <p:spPr bwMode="gray">
          <a:xfrm>
            <a:off x="1500166" y="4991870"/>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中国法律年鉴</a:t>
            </a:r>
            <a:endParaRPr lang="en-US" altLang="zh-CN" sz="1400" dirty="0" smtClean="0">
              <a:solidFill>
                <a:srgbClr val="F8F8F8"/>
              </a:solidFill>
              <a:latin typeface="Arial" charset="0"/>
              <a:ea typeface="宋体" charset="-122"/>
            </a:endParaRPr>
          </a:p>
        </p:txBody>
      </p:sp>
      <p:sp>
        <p:nvSpPr>
          <p:cNvPr id="79" name="Text Box 60"/>
          <p:cNvSpPr txBox="1">
            <a:spLocks noChangeArrowheads="1"/>
          </p:cNvSpPr>
          <p:nvPr/>
        </p:nvSpPr>
        <p:spPr bwMode="gray">
          <a:xfrm>
            <a:off x="1428728" y="6072206"/>
            <a:ext cx="1745296"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法学教程</a:t>
            </a:r>
            <a:endParaRPr lang="en-US" altLang="zh-CN" sz="1400" dirty="0">
              <a:solidFill>
                <a:srgbClr val="F8F8F8"/>
              </a:solidFill>
              <a:latin typeface="Arial" charset="0"/>
              <a:ea typeface="宋体" charset="-122"/>
            </a:endParaRPr>
          </a:p>
        </p:txBody>
      </p:sp>
      <p:sp>
        <p:nvSpPr>
          <p:cNvPr id="93" name="Rectangle 38"/>
          <p:cNvSpPr>
            <a:spLocks noChangeArrowheads="1"/>
          </p:cNvSpPr>
          <p:nvPr/>
        </p:nvSpPr>
        <p:spPr bwMode="gray">
          <a:xfrm>
            <a:off x="562283" y="3366329"/>
            <a:ext cx="739625" cy="12056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6</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4" name="Rectangle 41"/>
          <p:cNvSpPr>
            <a:spLocks noChangeArrowheads="1"/>
          </p:cNvSpPr>
          <p:nvPr/>
        </p:nvSpPr>
        <p:spPr bwMode="gray">
          <a:xfrm>
            <a:off x="562283" y="4643446"/>
            <a:ext cx="739625" cy="1214446"/>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7</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5929330"/>
            <a:ext cx="739625" cy="71438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8</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7" name="Rectangle 92"/>
          <p:cNvSpPr>
            <a:spLocks noChangeArrowheads="1"/>
          </p:cNvSpPr>
          <p:nvPr/>
        </p:nvSpPr>
        <p:spPr bwMode="gray">
          <a:xfrm>
            <a:off x="562283" y="1504142"/>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5">
              <a:lumMod val="75000"/>
            </a:schemeClr>
          </a:solidFill>
        </p:spPr>
        <p:txBody>
          <a:bodyPr/>
          <a:lstStyle/>
          <a:p>
            <a:pPr algn="l" eaLnBrk="1" hangingPunct="1"/>
            <a:r>
              <a:rPr lang="en-US" altLang="zh-CN" sz="2800" b="1" dirty="0" smtClean="0">
                <a:solidFill>
                  <a:srgbClr val="FF3300"/>
                </a:solidFill>
                <a:ea typeface="隶书" pitchFamily="49" charset="-122"/>
              </a:rPr>
              <a:t>2.5</a:t>
            </a:r>
            <a:r>
              <a:rPr lang="zh-CN" altLang="en-US" sz="2800" b="1" dirty="0" smtClean="0">
                <a:solidFill>
                  <a:srgbClr val="FF3300"/>
                </a:solidFill>
                <a:ea typeface="隶书" pitchFamily="49" charset="-122"/>
              </a:rPr>
              <a:t>专题参考库</a:t>
            </a:r>
          </a:p>
        </p:txBody>
      </p:sp>
      <p:sp>
        <p:nvSpPr>
          <p:cNvPr id="7176" name="Rectangle 8"/>
          <p:cNvSpPr>
            <a:spLocks noChangeArrowheads="1"/>
          </p:cNvSpPr>
          <p:nvPr/>
        </p:nvSpPr>
        <p:spPr bwMode="auto">
          <a:xfrm>
            <a:off x="838200" y="1066800"/>
            <a:ext cx="6377006"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专题参考库内容体系</a:t>
            </a:r>
            <a:r>
              <a:rPr lang="en-US" altLang="zh-CN" sz="2400" dirty="0" smtClean="0">
                <a:solidFill>
                  <a:srgbClr val="FF3300"/>
                </a:solidFill>
                <a:ea typeface="隶书" pitchFamily="49" charset="-122"/>
              </a:rPr>
              <a:t>(</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2</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28</a:t>
            </a:r>
            <a:r>
              <a:rPr lang="zh-CN" altLang="en-US" sz="2400" dirty="0" smtClean="0">
                <a:solidFill>
                  <a:srgbClr val="FF3300"/>
                </a:solidFill>
                <a:ea typeface="隶书" pitchFamily="49" charset="-122"/>
              </a:rPr>
              <a:t>日</a:t>
            </a:r>
            <a:r>
              <a:rPr lang="en-US" altLang="zh-CN" sz="2400" dirty="0" smtClean="0">
                <a:solidFill>
                  <a:srgbClr val="FF3300"/>
                </a:solidFill>
                <a:ea typeface="隶书" pitchFamily="49" charset="-122"/>
              </a:rPr>
              <a:t>)</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2984"/>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2.5.1</a:t>
            </a:r>
            <a:endParaRPr lang="zh-CN" altLang="en-US" sz="2000" dirty="0">
              <a:solidFill>
                <a:srgbClr val="FF3300"/>
              </a:solidFill>
              <a:ea typeface="隶书" pitchFamily="49" charset="-122"/>
            </a:endParaRPr>
          </a:p>
        </p:txBody>
      </p:sp>
      <p:sp>
        <p:nvSpPr>
          <p:cNvPr id="53" name="矩形 52"/>
          <p:cNvSpPr/>
          <p:nvPr/>
        </p:nvSpPr>
        <p:spPr>
          <a:xfrm>
            <a:off x="3357554" y="6000768"/>
            <a:ext cx="4143404" cy="523220"/>
          </a:xfrm>
          <a:prstGeom prst="rect">
            <a:avLst/>
          </a:prstGeom>
        </p:spPr>
        <p:txBody>
          <a:bodyPr wrap="square">
            <a:spAutoFit/>
          </a:bodyPr>
          <a:lstStyle/>
          <a:p>
            <a:pPr>
              <a:buClr>
                <a:srgbClr val="CC3300"/>
              </a:buClr>
            </a:pPr>
            <a:r>
              <a:rPr lang="zh-CN" altLang="en-US" sz="1400" dirty="0" smtClean="0"/>
              <a:t>是</a:t>
            </a:r>
            <a:r>
              <a:rPr lang="en-US" sz="1400" dirty="0" smtClean="0"/>
              <a:t>17</a:t>
            </a:r>
            <a:r>
              <a:rPr lang="zh-CN" altLang="en-US" sz="1400" dirty="0" smtClean="0"/>
              <a:t>门法学基础课程的教材网络版，可供学习参考使用。</a:t>
            </a:r>
          </a:p>
        </p:txBody>
      </p:sp>
      <p:pic>
        <p:nvPicPr>
          <p:cNvPr id="3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
        <p:nvSpPr>
          <p:cNvPr id="38" name="Rectangle 42"/>
          <p:cNvSpPr>
            <a:spLocks noChangeArrowheads="1"/>
          </p:cNvSpPr>
          <p:nvPr/>
        </p:nvSpPr>
        <p:spPr bwMode="gray">
          <a:xfrm>
            <a:off x="3295305" y="2000240"/>
            <a:ext cx="4214841" cy="1294651"/>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0" name="Text Box 59"/>
          <p:cNvSpPr txBox="1">
            <a:spLocks noChangeArrowheads="1"/>
          </p:cNvSpPr>
          <p:nvPr/>
        </p:nvSpPr>
        <p:spPr bwMode="gray">
          <a:xfrm>
            <a:off x="3366743" y="2029067"/>
            <a:ext cx="4071966" cy="1169551"/>
          </a:xfrm>
          <a:prstGeom prst="rect">
            <a:avLst/>
          </a:prstGeom>
          <a:noFill/>
          <a:ln w="9525">
            <a:noFill/>
            <a:miter lim="800000"/>
            <a:headEnd/>
            <a:tailEnd/>
          </a:ln>
          <a:effectLst/>
        </p:spPr>
        <p:txBody>
          <a:bodyPr wrap="square">
            <a:spAutoFit/>
          </a:bodyPr>
          <a:lstStyle/>
          <a:p>
            <a:r>
              <a:rPr lang="zh-CN" altLang="en-US" sz="1400" dirty="0" smtClean="0"/>
              <a:t>精选了十一个实用性强的法律门类，根据法律实务工作中的关键法律问题提炼出“法律问题”，全面呈现“法律问题解读”、“法条指引”、“案例链接”和“学者观点”四块内容，为法律从业人士提供更立体、更精准的法律信息服务。</a:t>
            </a:r>
          </a:p>
        </p:txBody>
      </p:sp>
      <p:sp>
        <p:nvSpPr>
          <p:cNvPr id="42" name="Rectangle 41"/>
          <p:cNvSpPr>
            <a:spLocks noChangeArrowheads="1"/>
          </p:cNvSpPr>
          <p:nvPr/>
        </p:nvSpPr>
        <p:spPr bwMode="gray">
          <a:xfrm>
            <a:off x="7510147" y="1991473"/>
            <a:ext cx="1168253" cy="129465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dirty="0"/>
              <a:t>4593</a:t>
            </a:r>
            <a:r>
              <a:rPr lang="zh-CN" altLang="en-US" dirty="0"/>
              <a:t>篇</a:t>
            </a:r>
            <a:endParaRPr kumimoji="0" lang="zh-CN" altLang="en-US" b="0" i="0" u="none" strike="noStrike" kern="0" cap="none" spc="0" normalizeH="0" baseline="0" noProof="0" dirty="0" smtClean="0">
              <a:ln>
                <a:noFill/>
              </a:ln>
              <a:solidFill>
                <a:sysClr val="windowText" lastClr="000000"/>
              </a:solidFill>
              <a:effectLst/>
              <a:uLnTx/>
              <a:uFillTx/>
            </a:endParaRPr>
          </a:p>
        </p:txBody>
      </p:sp>
      <p:sp>
        <p:nvSpPr>
          <p:cNvPr id="43" name="Rectangle 42"/>
          <p:cNvSpPr>
            <a:spLocks noChangeArrowheads="1"/>
          </p:cNvSpPr>
          <p:nvPr/>
        </p:nvSpPr>
        <p:spPr bwMode="gray">
          <a:xfrm>
            <a:off x="1270466" y="2000240"/>
            <a:ext cx="2024839" cy="1294651"/>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4" name="Text Box 59"/>
          <p:cNvSpPr txBox="1">
            <a:spLocks noChangeArrowheads="1"/>
          </p:cNvSpPr>
          <p:nvPr/>
        </p:nvSpPr>
        <p:spPr bwMode="gray">
          <a:xfrm>
            <a:off x="1509355" y="2600571"/>
            <a:ext cx="164307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法律依据与精要库</a:t>
            </a:r>
            <a:endParaRPr lang="en-US" altLang="zh-CN" sz="1400" dirty="0" smtClean="0">
              <a:solidFill>
                <a:srgbClr val="F8F8F8"/>
              </a:solidFill>
              <a:latin typeface="Arial" charset="0"/>
              <a:ea typeface="宋体" charset="-122"/>
            </a:endParaRPr>
          </a:p>
        </p:txBody>
      </p:sp>
      <p:sp>
        <p:nvSpPr>
          <p:cNvPr id="45" name="Rectangle 41"/>
          <p:cNvSpPr>
            <a:spLocks noChangeArrowheads="1"/>
          </p:cNvSpPr>
          <p:nvPr/>
        </p:nvSpPr>
        <p:spPr bwMode="gray">
          <a:xfrm>
            <a:off x="571472" y="2000240"/>
            <a:ext cx="739625" cy="129465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70685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5">
              <a:lumMod val="75000"/>
            </a:schemeClr>
          </a:solidFill>
        </p:spPr>
        <p:txBody>
          <a:bodyPr/>
          <a:lstStyle/>
          <a:p>
            <a:pPr algn="l" eaLnBrk="1" hangingPunct="1"/>
            <a:r>
              <a:rPr lang="en-US" altLang="zh-CN" sz="2800" b="1" dirty="0" smtClean="0">
                <a:solidFill>
                  <a:srgbClr val="FF3300"/>
                </a:solidFill>
                <a:ea typeface="隶书" pitchFamily="49" charset="-122"/>
              </a:rPr>
              <a:t>2.5</a:t>
            </a:r>
            <a:r>
              <a:rPr lang="zh-CN" altLang="en-US" sz="2800" b="1" dirty="0" smtClean="0">
                <a:solidFill>
                  <a:srgbClr val="FF3300"/>
                </a:solidFill>
                <a:ea typeface="隶书" pitchFamily="49" charset="-122"/>
              </a:rPr>
              <a:t>专题参考库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专题参考库平台功能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检索导航</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2.5.2</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23"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8" name="矩形 27"/>
          <p:cNvSpPr/>
          <p:nvPr/>
        </p:nvSpPr>
        <p:spPr>
          <a:xfrm>
            <a:off x="571472" y="1857364"/>
            <a:ext cx="7929618" cy="400110"/>
          </a:xfrm>
          <a:prstGeom prst="rect">
            <a:avLst/>
          </a:prstGeom>
        </p:spPr>
        <p:txBody>
          <a:bodyPr wrap="square">
            <a:spAutoFit/>
          </a:bodyPr>
          <a:lstStyle/>
          <a:p>
            <a:pPr>
              <a:buClr>
                <a:srgbClr val="FF0000"/>
              </a:buClr>
              <a:buFont typeface="Wingdings" pitchFamily="2" charset="2"/>
              <a:buChar char="u"/>
            </a:pPr>
            <a:r>
              <a:rPr lang="zh-CN" altLang="en-US" sz="2000" dirty="0" smtClean="0"/>
              <a:t>高级检索关键字段下拉菜单提供体系性的关键词搜索。</a:t>
            </a:r>
            <a:endParaRPr lang="en-US" altLang="zh-CN" sz="2000" dirty="0" smtClean="0"/>
          </a:p>
        </p:txBody>
      </p:sp>
      <p:pic>
        <p:nvPicPr>
          <p:cNvPr id="1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 y="2708920"/>
            <a:ext cx="9140180" cy="40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5">
              <a:lumMod val="75000"/>
            </a:schemeClr>
          </a:solidFill>
        </p:spPr>
        <p:txBody>
          <a:bodyPr/>
          <a:lstStyle/>
          <a:p>
            <a:pPr algn="l" eaLnBrk="1" hangingPunct="1"/>
            <a:r>
              <a:rPr lang="en-US" altLang="zh-CN" sz="2800" b="1" dirty="0" smtClean="0">
                <a:solidFill>
                  <a:srgbClr val="FF3300"/>
                </a:solidFill>
                <a:ea typeface="隶书" pitchFamily="49" charset="-122"/>
              </a:rPr>
              <a:t>2.5</a:t>
            </a:r>
            <a:r>
              <a:rPr lang="zh-CN" altLang="en-US" sz="2800" b="1" dirty="0" smtClean="0">
                <a:solidFill>
                  <a:srgbClr val="FF3300"/>
                </a:solidFill>
                <a:ea typeface="隶书" pitchFamily="49" charset="-122"/>
              </a:rPr>
              <a:t>专题参考库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专题参考库增值功能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法条联想技术，将法条、案例、裁判标准、疑难问题、实务专题进行有效关联，为用户提供便捷的检索服务。</a:t>
            </a:r>
            <a:endParaRPr lang="en-US" altLang="zh-CN" sz="2000" dirty="0" smtClean="0"/>
          </a:p>
        </p:txBody>
      </p:sp>
      <p:pic>
        <p:nvPicPr>
          <p:cNvPr id="16"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2" y="2571744"/>
            <a:ext cx="9126488" cy="423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857388"/>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2.6.1</a:t>
            </a:r>
            <a:endParaRPr lang="zh-CN" altLang="en-US" sz="2000" dirty="0">
              <a:solidFill>
                <a:srgbClr val="FF3300"/>
              </a:solidFill>
              <a:ea typeface="隶书" pitchFamily="49" charset="-122"/>
            </a:endParaRPr>
          </a:p>
        </p:txBody>
      </p:sp>
      <p:sp>
        <p:nvSpPr>
          <p:cNvPr id="99" name="矩形 98"/>
          <p:cNvSpPr/>
          <p:nvPr/>
        </p:nvSpPr>
        <p:spPr>
          <a:xfrm>
            <a:off x="642910" y="1857364"/>
            <a:ext cx="7929618" cy="1631216"/>
          </a:xfrm>
          <a:prstGeom prst="rect">
            <a:avLst/>
          </a:prstGeom>
        </p:spPr>
        <p:txBody>
          <a:bodyPr wrap="square">
            <a:spAutoFit/>
          </a:bodyPr>
          <a:lstStyle/>
          <a:p>
            <a:pPr>
              <a:buClr>
                <a:srgbClr val="FF0000"/>
              </a:buClr>
              <a:buFont typeface="Wingdings" pitchFamily="2" charset="2"/>
              <a:buChar char="u"/>
            </a:pPr>
            <a:r>
              <a:rPr lang="zh-CN" altLang="en-US" sz="2000" dirty="0" smtClean="0"/>
              <a:t>是北大英华公司联合北京大学法律翻译研究中心（</a:t>
            </a:r>
            <a:r>
              <a:rPr lang="en-US" altLang="zh-CN" sz="2000" dirty="0" smtClean="0"/>
              <a:t>ILTS</a:t>
            </a:r>
            <a:r>
              <a:rPr lang="zh-CN" altLang="en-US" sz="2000" dirty="0" smtClean="0"/>
              <a:t>）推出的最早、最权威、数据量最大、更新最快的中国法律信息双语数据库。</a:t>
            </a:r>
            <a:endParaRPr lang="en-US" altLang="zh-CN" sz="2000" dirty="0" smtClean="0"/>
          </a:p>
          <a:p>
            <a:pPr>
              <a:buClr>
                <a:srgbClr val="FF0000"/>
              </a:buClr>
              <a:buFont typeface="Wingdings" pitchFamily="2" charset="2"/>
              <a:buChar char="u"/>
            </a:pPr>
            <a:r>
              <a:rPr lang="zh-CN" altLang="en-US" sz="2000" dirty="0" smtClean="0"/>
              <a:t>已收录</a:t>
            </a:r>
            <a:r>
              <a:rPr lang="en-US" altLang="zh-CN" sz="2000" dirty="0" smtClean="0"/>
              <a:t>1949</a:t>
            </a:r>
            <a:r>
              <a:rPr lang="zh-CN" altLang="en-US" sz="2000" dirty="0" smtClean="0"/>
              <a:t>年至今</a:t>
            </a:r>
            <a:r>
              <a:rPr lang="en-US" altLang="zh-CN" sz="2000" dirty="0" smtClean="0"/>
              <a:t>90</a:t>
            </a:r>
            <a:r>
              <a:rPr lang="zh-CN" altLang="en-US" sz="2000" dirty="0" smtClean="0"/>
              <a:t>多个领域的法律法规英文译本，几乎全部最高人民法院通过和发布的典型司法判例的英文译本， 中国加入世界贸易组织的法律文件等。</a:t>
            </a:r>
            <a:r>
              <a:rPr lang="zh-CN" altLang="en-US" sz="2000" dirty="0" smtClean="0"/>
              <a:t>截止</a:t>
            </a:r>
            <a:r>
              <a:rPr lang="en-US" altLang="zh-CN" sz="2000" dirty="0" smtClean="0"/>
              <a:t>2</a:t>
            </a:r>
            <a:r>
              <a:rPr lang="zh-CN" altLang="en-US" sz="2000" dirty="0" smtClean="0"/>
              <a:t>月</a:t>
            </a:r>
            <a:r>
              <a:rPr lang="en-US" altLang="zh-CN" sz="2000" dirty="0" smtClean="0"/>
              <a:t>28</a:t>
            </a:r>
            <a:r>
              <a:rPr lang="zh-CN" altLang="en-US" sz="2000" dirty="0" smtClean="0"/>
              <a:t>日</a:t>
            </a:r>
            <a:r>
              <a:rPr lang="zh-CN" altLang="en-US" sz="2000" dirty="0" smtClean="0"/>
              <a:t>，已累计</a:t>
            </a:r>
            <a:r>
              <a:rPr lang="zh-CN" altLang="en-US" sz="2000" dirty="0" smtClean="0"/>
              <a:t>编录</a:t>
            </a:r>
            <a:r>
              <a:rPr lang="en-US" altLang="zh-CN" sz="2000" dirty="0"/>
              <a:t>143330</a:t>
            </a:r>
            <a:r>
              <a:rPr lang="zh-CN" altLang="en-US" sz="2000" dirty="0" smtClean="0"/>
              <a:t>篇</a:t>
            </a:r>
            <a:r>
              <a:rPr lang="zh-CN" altLang="en-US" sz="2000" dirty="0" smtClean="0"/>
              <a:t>，定期更新。</a:t>
            </a:r>
          </a:p>
        </p:txBody>
      </p:sp>
      <p:pic>
        <p:nvPicPr>
          <p:cNvPr id="1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6" y="3717032"/>
            <a:ext cx="8964488" cy="314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1277" y="4143380"/>
            <a:ext cx="2024839"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28728" y="4243461"/>
            <a:ext cx="1279878" cy="738664"/>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案例（</a:t>
            </a:r>
            <a:r>
              <a:rPr lang="en-US" altLang="zh-CN" sz="1400" dirty="0" smtClean="0">
                <a:solidFill>
                  <a:srgbClr val="F8F8F8"/>
                </a:solidFill>
                <a:latin typeface="Arial" charset="0"/>
                <a:ea typeface="宋体" charset="-122"/>
              </a:rPr>
              <a:t>Judicial Cases </a:t>
            </a:r>
            <a:r>
              <a:rPr lang="zh-CN" altLang="en-US" sz="1400" dirty="0" smtClean="0">
                <a:solidFill>
                  <a:srgbClr val="F8F8F8"/>
                </a:solidFill>
                <a:latin typeface="Arial" charset="0"/>
                <a:ea typeface="宋体" charset="-122"/>
              </a:rPr>
              <a:t>）</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58" name="Rectangle 39"/>
          <p:cNvSpPr>
            <a:spLocks noChangeArrowheads="1"/>
          </p:cNvSpPr>
          <p:nvPr/>
        </p:nvSpPr>
        <p:spPr bwMode="gray">
          <a:xfrm>
            <a:off x="3286116" y="2139917"/>
            <a:ext cx="4214841"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0" name="Rectangle 42"/>
          <p:cNvSpPr>
            <a:spLocks noChangeArrowheads="1"/>
          </p:cNvSpPr>
          <p:nvPr/>
        </p:nvSpPr>
        <p:spPr bwMode="gray">
          <a:xfrm>
            <a:off x="3286116" y="2928935"/>
            <a:ext cx="4214841"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45"/>
          <p:cNvSpPr>
            <a:spLocks noChangeArrowheads="1"/>
          </p:cNvSpPr>
          <p:nvPr/>
        </p:nvSpPr>
        <p:spPr bwMode="gray">
          <a:xfrm>
            <a:off x="3286116" y="4143380"/>
            <a:ext cx="4214841"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Rectangle 48"/>
          <p:cNvSpPr>
            <a:spLocks noChangeArrowheads="1"/>
          </p:cNvSpPr>
          <p:nvPr/>
        </p:nvSpPr>
        <p:spPr bwMode="gray">
          <a:xfrm>
            <a:off x="3286116" y="5643578"/>
            <a:ext cx="4214841"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4242037"/>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9" name="Text Box 61"/>
          <p:cNvSpPr txBox="1">
            <a:spLocks noChangeArrowheads="1"/>
          </p:cNvSpPr>
          <p:nvPr/>
        </p:nvSpPr>
        <p:spPr bwMode="gray">
          <a:xfrm>
            <a:off x="3357554" y="5643578"/>
            <a:ext cx="4114972" cy="738664"/>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包括了中国与外国政府或地区（包括中国香港特别行政区）达成的所有现行有效的税收协定，是企业和律师税务规划的法律基础。</a:t>
            </a:r>
            <a:endParaRPr lang="en-US" altLang="zh-CN" sz="1400" dirty="0">
              <a:solidFill>
                <a:srgbClr val="F8F8F8"/>
              </a:solidFill>
              <a:latin typeface="Arial" charset="0"/>
              <a:ea typeface="宋体" charset="-122"/>
            </a:endParaRPr>
          </a:p>
        </p:txBody>
      </p:sp>
      <p:sp>
        <p:nvSpPr>
          <p:cNvPr id="70" name="Rectangle 38"/>
          <p:cNvSpPr>
            <a:spLocks noChangeArrowheads="1"/>
          </p:cNvSpPr>
          <p:nvPr/>
        </p:nvSpPr>
        <p:spPr bwMode="gray">
          <a:xfrm>
            <a:off x="7500958" y="2131150"/>
            <a:ext cx="1168253"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kern="0" dirty="0">
                <a:solidFill>
                  <a:sysClr val="windowText" lastClr="000000"/>
                </a:solidFill>
              </a:rPr>
              <a:t>13497</a:t>
            </a:r>
            <a:r>
              <a:rPr lang="zh-CN" altLang="en-US" kern="0" dirty="0" smtClean="0">
                <a:solidFill>
                  <a:sysClr val="windowText" lastClr="000000"/>
                </a:solidFill>
              </a:rPr>
              <a:t>篇</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2" name="Rectangle 41"/>
          <p:cNvSpPr>
            <a:spLocks noChangeArrowheads="1"/>
          </p:cNvSpPr>
          <p:nvPr/>
        </p:nvSpPr>
        <p:spPr bwMode="gray">
          <a:xfrm>
            <a:off x="7500958" y="2920168"/>
            <a:ext cx="1168253"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lvl="0">
              <a:defRPr/>
            </a:pPr>
            <a:r>
              <a:rPr lang="en-US" altLang="zh-CN" kern="0" dirty="0">
                <a:solidFill>
                  <a:sysClr val="windowText" lastClr="000000"/>
                </a:solidFill>
              </a:rPr>
              <a:t>17708</a:t>
            </a:r>
            <a:r>
              <a:rPr lang="zh-CN" altLang="en-US" kern="0" dirty="0" smtClean="0">
                <a:solidFill>
                  <a:sysClr val="windowText" lastClr="000000"/>
                </a:solidFill>
              </a:rPr>
              <a:t>篇</a:t>
            </a:r>
            <a:endParaRPr lang="zh-CN" altLang="en-US" kern="0" dirty="0" smtClean="0">
              <a:solidFill>
                <a:sysClr val="windowText" lastClr="000000"/>
              </a:solidFill>
            </a:endParaRPr>
          </a:p>
        </p:txBody>
      </p:sp>
      <p:sp>
        <p:nvSpPr>
          <p:cNvPr id="75" name="Rectangle 44"/>
          <p:cNvSpPr>
            <a:spLocks noChangeArrowheads="1"/>
          </p:cNvSpPr>
          <p:nvPr/>
        </p:nvSpPr>
        <p:spPr bwMode="gray">
          <a:xfrm>
            <a:off x="7500958" y="4134613"/>
            <a:ext cx="1168253"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r>
              <a:rPr lang="en-US" altLang="zh-CN" dirty="0"/>
              <a:t>1577</a:t>
            </a:r>
            <a:r>
              <a:rPr lang="zh-CN" altLang="en-US" dirty="0" smtClean="0"/>
              <a:t>篇</a:t>
            </a:r>
            <a:endParaRPr lang="zh-CN" altLang="en-US" sz="2400" kern="0" dirty="0" smtClean="0">
              <a:solidFill>
                <a:sysClr val="windowText" lastClr="000000"/>
              </a:solidFill>
            </a:endParaRPr>
          </a:p>
        </p:txBody>
      </p:sp>
      <p:sp>
        <p:nvSpPr>
          <p:cNvPr id="76" name="Rectangle 47"/>
          <p:cNvSpPr>
            <a:spLocks noChangeArrowheads="1"/>
          </p:cNvSpPr>
          <p:nvPr/>
        </p:nvSpPr>
        <p:spPr bwMode="gray">
          <a:xfrm>
            <a:off x="7500958" y="5634812"/>
            <a:ext cx="1168253"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182</a:t>
            </a:r>
            <a:r>
              <a:rPr kumimoji="0" lang="zh-CN" altLang="en-US" sz="1800" b="0" i="0" u="none" strike="noStrike" kern="0" cap="none" spc="0" normalizeH="0" baseline="0" noProof="0" dirty="0" smtClean="0">
                <a:ln>
                  <a:noFill/>
                </a:ln>
                <a:solidFill>
                  <a:sysClr val="windowText" lastClr="000000"/>
                </a:solidFill>
                <a:effectLst/>
                <a:uLnTx/>
                <a:uFillTx/>
              </a:rPr>
              <a:t>篇</a:t>
            </a:r>
          </a:p>
        </p:txBody>
      </p:sp>
      <p:sp>
        <p:nvSpPr>
          <p:cNvPr id="79" name="Text Box 54"/>
          <p:cNvSpPr txBox="1">
            <a:spLocks noChangeArrowheads="1"/>
          </p:cNvSpPr>
          <p:nvPr/>
        </p:nvSpPr>
        <p:spPr bwMode="gray">
          <a:xfrm>
            <a:off x="1553340" y="2324184"/>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80" name="Text Box 57"/>
          <p:cNvSpPr txBox="1">
            <a:spLocks noChangeArrowheads="1"/>
          </p:cNvSpPr>
          <p:nvPr/>
        </p:nvSpPr>
        <p:spPr bwMode="gray">
          <a:xfrm>
            <a:off x="1576385" y="5526547"/>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83" name="Rectangle 39"/>
          <p:cNvSpPr>
            <a:spLocks noChangeArrowheads="1"/>
          </p:cNvSpPr>
          <p:nvPr/>
        </p:nvSpPr>
        <p:spPr bwMode="gray">
          <a:xfrm>
            <a:off x="1261277" y="2139917"/>
            <a:ext cx="2024839"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lvl="0">
              <a:defRPr/>
            </a:pPr>
            <a:endParaRPr lang="zh-CN" altLang="en-US" kern="0" dirty="0" smtClean="0">
              <a:solidFill>
                <a:sysClr val="windowText" lastClr="000000"/>
              </a:solidFill>
            </a:endParaRPr>
          </a:p>
        </p:txBody>
      </p:sp>
      <p:sp>
        <p:nvSpPr>
          <p:cNvPr id="84" name="Rectangle 42"/>
          <p:cNvSpPr>
            <a:spLocks noChangeArrowheads="1"/>
          </p:cNvSpPr>
          <p:nvPr/>
        </p:nvSpPr>
        <p:spPr bwMode="gray">
          <a:xfrm>
            <a:off x="1261277" y="2928935"/>
            <a:ext cx="2024839"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Rectangle 48"/>
          <p:cNvSpPr>
            <a:spLocks noChangeArrowheads="1"/>
          </p:cNvSpPr>
          <p:nvPr/>
        </p:nvSpPr>
        <p:spPr bwMode="gray">
          <a:xfrm>
            <a:off x="1261277" y="5643578"/>
            <a:ext cx="2024839"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61"/>
          <p:cNvSpPr txBox="1">
            <a:spLocks noChangeArrowheads="1"/>
          </p:cNvSpPr>
          <p:nvPr/>
        </p:nvSpPr>
        <p:spPr bwMode="gray">
          <a:xfrm>
            <a:off x="1428728" y="5786454"/>
            <a:ext cx="1697844" cy="523220"/>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中外税收协定（</a:t>
            </a:r>
            <a:r>
              <a:rPr lang="en-US" altLang="zh-CN" sz="1400" dirty="0" smtClean="0">
                <a:solidFill>
                  <a:srgbClr val="F8F8F8"/>
                </a:solidFill>
                <a:latin typeface="Arial" charset="0"/>
                <a:ea typeface="宋体" charset="-122"/>
              </a:rPr>
              <a:t>Tax Treaties</a:t>
            </a:r>
            <a:r>
              <a:rPr lang="zh-CN" altLang="en-US" sz="1400" dirty="0" smtClean="0">
                <a:solidFill>
                  <a:srgbClr val="F8F8F8"/>
                </a:solidFill>
                <a:latin typeface="Arial" charset="0"/>
                <a:ea typeface="宋体" charset="-122"/>
              </a:rPr>
              <a:t>）</a:t>
            </a:r>
          </a:p>
        </p:txBody>
      </p:sp>
      <p:sp>
        <p:nvSpPr>
          <p:cNvPr id="91" name="Rectangle 38"/>
          <p:cNvSpPr>
            <a:spLocks noChangeArrowheads="1"/>
          </p:cNvSpPr>
          <p:nvPr/>
        </p:nvSpPr>
        <p:spPr bwMode="gray">
          <a:xfrm>
            <a:off x="562283" y="2139917"/>
            <a:ext cx="739625"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2" name="Rectangle 41"/>
          <p:cNvSpPr>
            <a:spLocks noChangeArrowheads="1"/>
          </p:cNvSpPr>
          <p:nvPr/>
        </p:nvSpPr>
        <p:spPr bwMode="gray">
          <a:xfrm>
            <a:off x="562283" y="2928935"/>
            <a:ext cx="739625"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4143380"/>
            <a:ext cx="739625"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5643578"/>
            <a:ext cx="739625"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7" name="Text Box 53"/>
          <p:cNvSpPr txBox="1">
            <a:spLocks noChangeArrowheads="1"/>
          </p:cNvSpPr>
          <p:nvPr/>
        </p:nvSpPr>
        <p:spPr bwMode="gray">
          <a:xfrm>
            <a:off x="1357290" y="3368023"/>
            <a:ext cx="1673858" cy="523220"/>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法律法规（</a:t>
            </a:r>
            <a:r>
              <a:rPr lang="en-US" altLang="zh-CN" sz="1400" dirty="0" smtClean="0">
                <a:solidFill>
                  <a:srgbClr val="F8F8F8"/>
                </a:solidFill>
                <a:latin typeface="Arial" charset="0"/>
                <a:ea typeface="宋体" charset="-122"/>
              </a:rPr>
              <a:t>Laws &amp; Regulations</a:t>
            </a:r>
            <a:r>
              <a:rPr lang="zh-CN" altLang="en-US" sz="1400" dirty="0" smtClean="0">
                <a:solidFill>
                  <a:srgbClr val="F8F8F8"/>
                </a:solidFill>
                <a:latin typeface="Arial" charset="0"/>
                <a:ea typeface="宋体" charset="-122"/>
              </a:rPr>
              <a:t>）</a:t>
            </a:r>
          </a:p>
        </p:txBody>
      </p:sp>
      <p:sp>
        <p:nvSpPr>
          <p:cNvPr id="47" name="Text Box 53"/>
          <p:cNvSpPr txBox="1">
            <a:spLocks noChangeArrowheads="1"/>
          </p:cNvSpPr>
          <p:nvPr/>
        </p:nvSpPr>
        <p:spPr bwMode="gray">
          <a:xfrm>
            <a:off x="3286116" y="2918698"/>
            <a:ext cx="4093236" cy="1169551"/>
          </a:xfrm>
          <a:prstGeom prst="rect">
            <a:avLst/>
          </a:prstGeom>
          <a:noFill/>
          <a:ln w="9525">
            <a:noFill/>
            <a:miter lim="800000"/>
            <a:headEnd/>
            <a:tailEnd/>
          </a:ln>
          <a:effectLst/>
        </p:spPr>
        <p:txBody>
          <a:bodyPr wrap="square">
            <a:spAutoFit/>
          </a:bodyPr>
          <a:lstStyle/>
          <a:p>
            <a:pPr lvl="0"/>
            <a:r>
              <a:rPr lang="zh-CN" altLang="en-US" sz="1400" dirty="0" smtClean="0"/>
              <a:t>法律、行政法规、司法解释</a:t>
            </a:r>
            <a:r>
              <a:rPr lang="en-US" sz="1400" dirty="0" smtClean="0"/>
              <a:t>,</a:t>
            </a:r>
            <a:r>
              <a:rPr lang="zh-CN" altLang="en-US" sz="1400" dirty="0" smtClean="0"/>
              <a:t>涉外、涉及重要领域（投资、贸易、金融、税收、人力资源与人权等）改革开放的法规性文件、部门规章、地方性法规、地方政府规章、规范性文件；按</a:t>
            </a:r>
            <a:r>
              <a:rPr lang="en-US" altLang="zh-CN" sz="1400" dirty="0" smtClean="0"/>
              <a:t>63</a:t>
            </a:r>
            <a:r>
              <a:rPr lang="zh-CN" altLang="en-US" sz="1400" dirty="0" smtClean="0"/>
              <a:t>个法律主题组织而成；</a:t>
            </a:r>
            <a:endParaRPr lang="zh-CN" altLang="en-US" sz="1400" dirty="0"/>
          </a:p>
        </p:txBody>
      </p:sp>
      <p:sp>
        <p:nvSpPr>
          <p:cNvPr id="48" name="Text Box 59"/>
          <p:cNvSpPr txBox="1">
            <a:spLocks noChangeArrowheads="1"/>
          </p:cNvSpPr>
          <p:nvPr/>
        </p:nvSpPr>
        <p:spPr bwMode="gray">
          <a:xfrm>
            <a:off x="3357554" y="4214818"/>
            <a:ext cx="4071966" cy="1384995"/>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目前包含几乎全部最高人民法院通过和发布的典型司法判例的英文译本，涉及行政、民事、刑事、经济、知识产权和海事等多个领域，每个判例都经过了编辑，包含案例背景、事实、当事人、判决、上诉程序，推理和准据法以及法庭判决等；</a:t>
            </a:r>
          </a:p>
          <a:p>
            <a:pPr marL="0" lvl="1">
              <a:buClr>
                <a:srgbClr val="CC3300"/>
              </a:buClr>
            </a:pPr>
            <a:endParaRPr lang="zh-CN" altLang="en-US" sz="1400" dirty="0" smtClean="0"/>
          </a:p>
        </p:txBody>
      </p:sp>
      <p:sp>
        <p:nvSpPr>
          <p:cNvPr id="100" name="Text Box 53"/>
          <p:cNvSpPr txBox="1">
            <a:spLocks noChangeArrowheads="1"/>
          </p:cNvSpPr>
          <p:nvPr/>
        </p:nvSpPr>
        <p:spPr bwMode="gray">
          <a:xfrm>
            <a:off x="1357290" y="2143116"/>
            <a:ext cx="2071702" cy="738664"/>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法律新闻（</a:t>
            </a:r>
            <a:r>
              <a:rPr lang="en-US" altLang="zh-CN" sz="1400" dirty="0" smtClean="0">
                <a:solidFill>
                  <a:srgbClr val="F8F8F8"/>
                </a:solidFill>
                <a:latin typeface="Arial" charset="0"/>
                <a:ea typeface="宋体" charset="-122"/>
              </a:rPr>
              <a:t>Legal News&amp; Legislative Updates  </a:t>
            </a:r>
            <a:r>
              <a:rPr lang="zh-CN" altLang="en-US" sz="1400" dirty="0" smtClean="0">
                <a:solidFill>
                  <a:srgbClr val="F8F8F8"/>
                </a:solidFill>
                <a:latin typeface="Arial" charset="0"/>
                <a:ea typeface="宋体" charset="-122"/>
              </a:rPr>
              <a:t>）</a:t>
            </a:r>
          </a:p>
        </p:txBody>
      </p:sp>
      <p:sp>
        <p:nvSpPr>
          <p:cNvPr id="101" name="Text Box 59"/>
          <p:cNvSpPr txBox="1">
            <a:spLocks noChangeArrowheads="1"/>
          </p:cNvSpPr>
          <p:nvPr/>
        </p:nvSpPr>
        <p:spPr bwMode="gray">
          <a:xfrm>
            <a:off x="3357554" y="2143116"/>
            <a:ext cx="4071966" cy="523220"/>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包括</a:t>
            </a:r>
            <a:r>
              <a:rPr lang="en-US" altLang="zh-CN" sz="1400" dirty="0" smtClean="0"/>
              <a:t>2000</a:t>
            </a:r>
            <a:r>
              <a:rPr lang="zh-CN" altLang="en-US" sz="1400" dirty="0" smtClean="0"/>
              <a:t>年至今几乎所有中国法律现状最新的动态新闻的英文全文</a:t>
            </a: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0778" y="2974646"/>
            <a:ext cx="2024839" cy="1661571"/>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35624" y="3312779"/>
            <a:ext cx="1686994" cy="523220"/>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白皮书（</a:t>
            </a:r>
            <a:r>
              <a:rPr lang="en-US" altLang="zh-CN" sz="1400" dirty="0" smtClean="0">
                <a:solidFill>
                  <a:srgbClr val="F8F8F8"/>
                </a:solidFill>
                <a:latin typeface="Arial" charset="0"/>
                <a:ea typeface="宋体" charset="-122"/>
              </a:rPr>
              <a:t>White Papers</a:t>
            </a:r>
            <a:r>
              <a:rPr lang="zh-CN" altLang="en-US" sz="1400" dirty="0" smtClean="0">
                <a:solidFill>
                  <a:srgbClr val="F8F8F8"/>
                </a:solidFill>
                <a:latin typeface="Arial" charset="0"/>
                <a:ea typeface="宋体" charset="-122"/>
              </a:rPr>
              <a:t>）</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英文译本库内容体系</a:t>
            </a:r>
            <a:r>
              <a:rPr lang="zh-CN" altLang="en-US" sz="2400" dirty="0" smtClean="0">
                <a:solidFill>
                  <a:srgbClr val="FF3300"/>
                </a:solidFill>
                <a:ea typeface="隶书" pitchFamily="49" charset="-122"/>
              </a:rPr>
              <a:t>（</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r>
              <a:rPr lang="zh-CN" altLang="en-US" sz="2400" dirty="0" smtClean="0">
                <a:solidFill>
                  <a:srgbClr val="FF3300"/>
                </a:solidFill>
                <a:ea typeface="隶书" pitchFamily="49" charset="-122"/>
              </a:rPr>
              <a:t>）</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58" name="Rectangle 39"/>
          <p:cNvSpPr>
            <a:spLocks noChangeArrowheads="1"/>
          </p:cNvSpPr>
          <p:nvPr/>
        </p:nvSpPr>
        <p:spPr bwMode="gray">
          <a:xfrm>
            <a:off x="3286116" y="2139917"/>
            <a:ext cx="4214841"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1" name="Rectangle 45"/>
          <p:cNvSpPr>
            <a:spLocks noChangeArrowheads="1"/>
          </p:cNvSpPr>
          <p:nvPr/>
        </p:nvSpPr>
        <p:spPr bwMode="gray">
          <a:xfrm>
            <a:off x="3275929" y="2993144"/>
            <a:ext cx="4214841" cy="164307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Rectangle 48"/>
          <p:cNvSpPr>
            <a:spLocks noChangeArrowheads="1"/>
          </p:cNvSpPr>
          <p:nvPr/>
        </p:nvSpPr>
        <p:spPr bwMode="gray">
          <a:xfrm>
            <a:off x="3319526" y="4748999"/>
            <a:ext cx="4214841" cy="107157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4195871"/>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9" name="Text Box 61"/>
          <p:cNvSpPr txBox="1">
            <a:spLocks noChangeArrowheads="1"/>
          </p:cNvSpPr>
          <p:nvPr/>
        </p:nvSpPr>
        <p:spPr bwMode="gray">
          <a:xfrm>
            <a:off x="3285617" y="4794251"/>
            <a:ext cx="4114972" cy="954107"/>
          </a:xfrm>
          <a:prstGeom prst="rect">
            <a:avLst/>
          </a:prstGeom>
          <a:noFill/>
          <a:ln w="9525">
            <a:noFill/>
            <a:miter lim="800000"/>
            <a:headEnd/>
            <a:tailEnd/>
          </a:ln>
          <a:effectLst/>
        </p:spPr>
        <p:txBody>
          <a:bodyPr wrap="square">
            <a:spAutoFit/>
          </a:bodyPr>
          <a:lstStyle/>
          <a:p>
            <a:pPr marL="0" lvl="1">
              <a:spcBef>
                <a:spcPct val="50000"/>
              </a:spcBef>
            </a:pPr>
            <a:r>
              <a:rPr lang="zh-CN" altLang="en-US" sz="1400" dirty="0" smtClean="0"/>
              <a:t>包括公报指官方法律法规以及政策性文件出版物，政策性文件包括各种解释、报告、决议、讲话、通告、通知等。可从中搜索和浏览大量中国立法、司法以及行政机构公报内容的英文目录</a:t>
            </a:r>
            <a:endParaRPr lang="en-US" altLang="zh-CN" sz="1400" dirty="0">
              <a:solidFill>
                <a:srgbClr val="F8F8F8"/>
              </a:solidFill>
              <a:latin typeface="Arial" charset="0"/>
              <a:ea typeface="宋体" charset="-122"/>
            </a:endParaRPr>
          </a:p>
        </p:txBody>
      </p:sp>
      <p:sp>
        <p:nvSpPr>
          <p:cNvPr id="70" name="Rectangle 38"/>
          <p:cNvSpPr>
            <a:spLocks noChangeArrowheads="1"/>
          </p:cNvSpPr>
          <p:nvPr/>
        </p:nvSpPr>
        <p:spPr bwMode="gray">
          <a:xfrm>
            <a:off x="7500958" y="2131150"/>
            <a:ext cx="1168253"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kern="0" dirty="0">
                <a:solidFill>
                  <a:sysClr val="windowText" lastClr="000000"/>
                </a:solidFill>
              </a:rPr>
              <a:t>67798</a:t>
            </a:r>
            <a:r>
              <a:rPr lang="zh-CN" altLang="en-US" kern="0" dirty="0" smtClean="0">
                <a:solidFill>
                  <a:sysClr val="windowText" lastClr="000000"/>
                </a:solidFill>
              </a:rPr>
              <a:t>篇</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5" name="Rectangle 44"/>
          <p:cNvSpPr>
            <a:spLocks noChangeArrowheads="1"/>
          </p:cNvSpPr>
          <p:nvPr/>
        </p:nvSpPr>
        <p:spPr bwMode="gray">
          <a:xfrm>
            <a:off x="7490771" y="2993144"/>
            <a:ext cx="1168253" cy="164307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r>
              <a:rPr lang="en-US" altLang="zh-CN" dirty="0" smtClean="0"/>
              <a:t>120</a:t>
            </a:r>
            <a:r>
              <a:rPr lang="zh-CN" altLang="en-US" dirty="0" smtClean="0"/>
              <a:t>篇</a:t>
            </a:r>
            <a:endParaRPr lang="zh-CN" altLang="en-US" sz="2400" kern="0" dirty="0" smtClean="0">
              <a:solidFill>
                <a:sysClr val="windowText" lastClr="000000"/>
              </a:solidFill>
            </a:endParaRPr>
          </a:p>
        </p:txBody>
      </p:sp>
      <p:sp>
        <p:nvSpPr>
          <p:cNvPr id="76" name="Rectangle 47"/>
          <p:cNvSpPr>
            <a:spLocks noChangeArrowheads="1"/>
          </p:cNvSpPr>
          <p:nvPr/>
        </p:nvSpPr>
        <p:spPr bwMode="gray">
          <a:xfrm>
            <a:off x="7490770" y="4735519"/>
            <a:ext cx="1168253" cy="107157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lvl="0">
              <a:defRPr/>
            </a:pPr>
            <a:r>
              <a:rPr lang="en-US" altLang="zh-CN" kern="0" dirty="0">
                <a:solidFill>
                  <a:sysClr val="windowText" lastClr="000000"/>
                </a:solidFill>
              </a:rPr>
              <a:t>42448</a:t>
            </a:r>
            <a:r>
              <a:rPr kumimoji="0" lang="zh-CN" altLang="en-US" sz="1800" b="0" i="0" u="none" strike="noStrike" kern="0" cap="none" spc="0" normalizeH="0" baseline="0" noProof="0" dirty="0" smtClean="0">
                <a:ln>
                  <a:noFill/>
                </a:ln>
                <a:solidFill>
                  <a:sysClr val="windowText" lastClr="000000"/>
                </a:solidFill>
                <a:effectLst/>
                <a:uLnTx/>
                <a:uFillTx/>
              </a:rPr>
              <a:t>篇</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9" name="Text Box 54"/>
          <p:cNvSpPr txBox="1">
            <a:spLocks noChangeArrowheads="1"/>
          </p:cNvSpPr>
          <p:nvPr/>
        </p:nvSpPr>
        <p:spPr bwMode="gray">
          <a:xfrm>
            <a:off x="1553340" y="2324184"/>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83" name="Rectangle 39"/>
          <p:cNvSpPr>
            <a:spLocks noChangeArrowheads="1"/>
          </p:cNvSpPr>
          <p:nvPr/>
        </p:nvSpPr>
        <p:spPr bwMode="gray">
          <a:xfrm>
            <a:off x="1261277" y="2139917"/>
            <a:ext cx="2024839"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lvl="0">
              <a:defRPr/>
            </a:pPr>
            <a:endParaRPr lang="zh-CN" altLang="en-US" kern="0" dirty="0" smtClean="0">
              <a:solidFill>
                <a:sysClr val="windowText" lastClr="000000"/>
              </a:solidFill>
            </a:endParaRPr>
          </a:p>
        </p:txBody>
      </p:sp>
      <p:sp>
        <p:nvSpPr>
          <p:cNvPr id="86" name="Rectangle 48"/>
          <p:cNvSpPr>
            <a:spLocks noChangeArrowheads="1"/>
          </p:cNvSpPr>
          <p:nvPr/>
        </p:nvSpPr>
        <p:spPr bwMode="gray">
          <a:xfrm>
            <a:off x="1308343" y="4761076"/>
            <a:ext cx="2024839" cy="107157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61"/>
          <p:cNvSpPr txBox="1">
            <a:spLocks noChangeArrowheads="1"/>
          </p:cNvSpPr>
          <p:nvPr/>
        </p:nvSpPr>
        <p:spPr bwMode="gray">
          <a:xfrm>
            <a:off x="1424774" y="5130895"/>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公报（</a:t>
            </a:r>
            <a:r>
              <a:rPr lang="en-US" altLang="zh-CN" sz="1400" dirty="0" smtClean="0">
                <a:solidFill>
                  <a:srgbClr val="F8F8F8"/>
                </a:solidFill>
                <a:latin typeface="Arial" charset="0"/>
                <a:ea typeface="宋体" charset="-122"/>
              </a:rPr>
              <a:t>Gazettes</a:t>
            </a:r>
            <a:r>
              <a:rPr lang="zh-CN" altLang="en-US" sz="1400" dirty="0" smtClean="0">
                <a:solidFill>
                  <a:srgbClr val="F8F8F8"/>
                </a:solidFill>
                <a:latin typeface="Arial" charset="0"/>
                <a:ea typeface="宋体" charset="-122"/>
              </a:rPr>
              <a:t>）</a:t>
            </a:r>
          </a:p>
        </p:txBody>
      </p:sp>
      <p:sp>
        <p:nvSpPr>
          <p:cNvPr id="91" name="Rectangle 38"/>
          <p:cNvSpPr>
            <a:spLocks noChangeArrowheads="1"/>
          </p:cNvSpPr>
          <p:nvPr/>
        </p:nvSpPr>
        <p:spPr bwMode="gray">
          <a:xfrm>
            <a:off x="562283" y="2139917"/>
            <a:ext cx="739625"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43075" y="2974646"/>
            <a:ext cx="739625" cy="1661571"/>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6</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4761076"/>
            <a:ext cx="739625" cy="107157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7</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48" name="Text Box 59"/>
          <p:cNvSpPr txBox="1">
            <a:spLocks noChangeArrowheads="1"/>
          </p:cNvSpPr>
          <p:nvPr/>
        </p:nvSpPr>
        <p:spPr bwMode="gray">
          <a:xfrm>
            <a:off x="3282106" y="3035780"/>
            <a:ext cx="4071966" cy="1600438"/>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涉及民主政治建设、法治建设、政党制度、人权状况、军控、国防、防扩散、宗教问题、人口问题、能源、环境问题、知识产权问题、食品药品安全、互联网以及西藏和新疆等内容，全面准确地介绍中国政府在这些重大问题上的政策主张、原则立场和取得的进展，增进国际社会对中国的了解和认识。</a:t>
            </a:r>
          </a:p>
        </p:txBody>
      </p:sp>
      <p:sp>
        <p:nvSpPr>
          <p:cNvPr id="100" name="Text Box 53"/>
          <p:cNvSpPr txBox="1">
            <a:spLocks noChangeArrowheads="1"/>
          </p:cNvSpPr>
          <p:nvPr/>
        </p:nvSpPr>
        <p:spPr bwMode="gray">
          <a:xfrm>
            <a:off x="1357290" y="2285992"/>
            <a:ext cx="1673858" cy="523220"/>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法律期刊（</a:t>
            </a:r>
            <a:r>
              <a:rPr lang="en-US" altLang="zh-CN" sz="1400" dirty="0" smtClean="0">
                <a:solidFill>
                  <a:srgbClr val="F8F8F8"/>
                </a:solidFill>
                <a:latin typeface="Arial" charset="0"/>
                <a:ea typeface="宋体" charset="-122"/>
              </a:rPr>
              <a:t>Law Journals</a:t>
            </a:r>
            <a:r>
              <a:rPr lang="zh-CN" altLang="en-US" sz="1400" dirty="0" smtClean="0">
                <a:solidFill>
                  <a:srgbClr val="F8F8F8"/>
                </a:solidFill>
                <a:latin typeface="Arial" charset="0"/>
                <a:ea typeface="宋体" charset="-122"/>
              </a:rPr>
              <a:t>）</a:t>
            </a:r>
          </a:p>
        </p:txBody>
      </p:sp>
      <p:sp>
        <p:nvSpPr>
          <p:cNvPr id="101" name="Text Box 59"/>
          <p:cNvSpPr txBox="1">
            <a:spLocks noChangeArrowheads="1"/>
          </p:cNvSpPr>
          <p:nvPr/>
        </p:nvSpPr>
        <p:spPr bwMode="gray">
          <a:xfrm>
            <a:off x="3357554" y="2143116"/>
            <a:ext cx="4071966" cy="523220"/>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包括主要中文法律期刊的中文以及部分英文目录，提供中文全文及英文摘要以及部分英文全文</a:t>
            </a:r>
          </a:p>
        </p:txBody>
      </p:sp>
      <p:pic>
        <p:nvPicPr>
          <p:cNvPr id="4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多层检索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2.6.2</a:t>
            </a:r>
            <a:endParaRPr lang="zh-CN" altLang="en-US" sz="2000" dirty="0">
              <a:solidFill>
                <a:srgbClr val="FF3300"/>
              </a:solidFill>
              <a:ea typeface="隶书" pitchFamily="49" charset="-122"/>
            </a:endParaRPr>
          </a:p>
        </p:txBody>
      </p:sp>
      <p:sp>
        <p:nvSpPr>
          <p:cNvPr id="18" name="Rectangle 5"/>
          <p:cNvSpPr txBox="1">
            <a:spLocks noChangeArrowheads="1"/>
          </p:cNvSpPr>
          <p:nvPr/>
        </p:nvSpPr>
        <p:spPr>
          <a:xfrm>
            <a:off x="152400" y="2596889"/>
            <a:ext cx="8839200" cy="366263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C3300"/>
              </a:buClr>
              <a:buSzTx/>
              <a:buFont typeface="Wingdings" pitchFamily="2" charset="2"/>
              <a:buNone/>
              <a:tabLst/>
              <a:defRPr/>
            </a:pPr>
            <a:r>
              <a:rPr kumimoji="0" lang="en-US" altLang="zh-CN"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2400" b="0" i="0" u="none" strike="noStrike" kern="1200" cap="none" spc="0" normalizeH="0" baseline="0" noProof="0">
              <a:ln>
                <a:noFill/>
              </a:ln>
              <a:solidFill>
                <a:schemeClr val="tx1"/>
              </a:solidFill>
              <a:effectLst/>
              <a:uLnTx/>
              <a:uFillTx/>
              <a:latin typeface="+mn-lt"/>
              <a:ea typeface="+mn-ea"/>
              <a:cs typeface="+mn-cs"/>
            </a:endParaRPr>
          </a:p>
        </p:txBody>
      </p:sp>
      <p:pic>
        <p:nvPicPr>
          <p:cNvPr id="17"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9" y="3242968"/>
            <a:ext cx="8772043" cy="343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 y="1552576"/>
            <a:ext cx="8986068" cy="144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15"/>
          <p:cNvSpPr>
            <a:spLocks noChangeArrowheads="1"/>
          </p:cNvSpPr>
          <p:nvPr/>
        </p:nvSpPr>
        <p:spPr bwMode="auto">
          <a:xfrm>
            <a:off x="1498390" y="2780928"/>
            <a:ext cx="2857528" cy="1292161"/>
          </a:xfrm>
          <a:prstGeom prst="rect">
            <a:avLst/>
          </a:prstGeom>
          <a:solidFill>
            <a:srgbClr val="FFFFFF"/>
          </a:solidFill>
          <a:ln w="9525">
            <a:solidFill>
              <a:srgbClr val="000000"/>
            </a:solidFill>
            <a:miter lim="800000"/>
            <a:headEnd/>
            <a:tailEnd/>
          </a:ln>
        </p:spPr>
        <p:txBody>
          <a:bodyPr/>
          <a:lstStyle/>
          <a:p>
            <a:pPr algn="just"/>
            <a:r>
              <a:rPr lang="zh-CN" altLang="en-US" sz="1600" dirty="0" smtClean="0">
                <a:latin typeface="Times New Roman" pitchFamily="18" charset="0"/>
              </a:rPr>
              <a:t>可用</a:t>
            </a:r>
            <a:r>
              <a:rPr lang="zh-CN" altLang="en-US" sz="1600" dirty="0">
                <a:latin typeface="Times New Roman" pitchFamily="18" charset="0"/>
              </a:rPr>
              <a:t>中、英文通过标题和全文</a:t>
            </a:r>
            <a:r>
              <a:rPr lang="zh-CN" altLang="en-US" sz="1600" dirty="0" smtClean="0">
                <a:latin typeface="Times New Roman" pitchFamily="18" charset="0"/>
              </a:rPr>
              <a:t>关键词；高级检索可通过主题</a:t>
            </a:r>
            <a:r>
              <a:rPr lang="zh-CN" altLang="en-US" sz="1600" dirty="0">
                <a:latin typeface="Times New Roman" pitchFamily="18" charset="0"/>
              </a:rPr>
              <a:t>，发布部门，发布日期以及生效日期</a:t>
            </a:r>
            <a:r>
              <a:rPr lang="zh-CN" altLang="en-US" sz="1600" dirty="0" smtClean="0">
                <a:latin typeface="Times New Roman" pitchFamily="18" charset="0"/>
              </a:rPr>
              <a:t>等字段方式</a:t>
            </a:r>
            <a:r>
              <a:rPr lang="zh-CN" altLang="en-US" sz="1600" dirty="0">
                <a:latin typeface="Times New Roman" pitchFamily="18" charset="0"/>
              </a:rPr>
              <a:t>查询。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聚类分组</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2.5.3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聚类分组功能，对法律法规的渊源、部门、效力、公布日期、分类等做聚类分组统计。</a:t>
            </a:r>
            <a:endParaRPr lang="en-US" altLang="zh-CN" sz="2000" dirty="0" smtClean="0"/>
          </a:p>
        </p:txBody>
      </p:sp>
      <p:grpSp>
        <p:nvGrpSpPr>
          <p:cNvPr id="3" name="组合 19"/>
          <p:cNvGrpSpPr/>
          <p:nvPr/>
        </p:nvGrpSpPr>
        <p:grpSpPr>
          <a:xfrm>
            <a:off x="506373" y="2857496"/>
            <a:ext cx="8057610" cy="3677896"/>
            <a:chOff x="328610" y="2463799"/>
            <a:chExt cx="8229600" cy="4591050"/>
          </a:xfrm>
        </p:grpSpPr>
        <p:sp>
          <p:nvSpPr>
            <p:cNvPr id="14" name="Rectangle 7"/>
            <p:cNvSpPr txBox="1">
              <a:spLocks noChangeArrowheads="1"/>
            </p:cNvSpPr>
            <p:nvPr/>
          </p:nvSpPr>
          <p:spPr>
            <a:xfrm>
              <a:off x="328610" y="252888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p:txBody>
        </p:sp>
        <p:sp>
          <p:nvSpPr>
            <p:cNvPr id="18" name="文本占位符 6"/>
            <p:cNvSpPr>
              <a:spLocks/>
            </p:cNvSpPr>
            <p:nvPr/>
          </p:nvSpPr>
          <p:spPr bwMode="auto">
            <a:xfrm>
              <a:off x="328610" y="2463799"/>
              <a:ext cx="4040188" cy="639762"/>
            </a:xfrm>
            <a:prstGeom prst="rect">
              <a:avLst/>
            </a:prstGeom>
            <a:noFill/>
            <a:ln w="9525">
              <a:noFill/>
              <a:miter lim="800000"/>
              <a:headEnd/>
              <a:tailEnd/>
            </a:ln>
          </p:spPr>
          <p:txBody>
            <a:bodyPr anchor="b"/>
            <a:lstStyle/>
            <a:p>
              <a:pPr algn="l">
                <a:spcBef>
                  <a:spcPct val="20000"/>
                </a:spcBef>
              </a:pPr>
              <a:r>
                <a:rPr lang="zh-CN" altLang="en-US" sz="2800" b="1" dirty="0"/>
                <a:t>法律法规聚类功能</a:t>
              </a:r>
            </a:p>
          </p:txBody>
        </p:sp>
        <p:sp>
          <p:nvSpPr>
            <p:cNvPr id="19" name="文本占位符 8"/>
            <p:cNvSpPr>
              <a:spLocks/>
            </p:cNvSpPr>
            <p:nvPr/>
          </p:nvSpPr>
          <p:spPr bwMode="auto">
            <a:xfrm>
              <a:off x="4516435" y="2463799"/>
              <a:ext cx="4041775" cy="639762"/>
            </a:xfrm>
            <a:prstGeom prst="rect">
              <a:avLst/>
            </a:prstGeom>
            <a:noFill/>
            <a:ln w="9525">
              <a:noFill/>
              <a:miter lim="800000"/>
              <a:headEnd/>
              <a:tailEnd/>
            </a:ln>
          </p:spPr>
          <p:txBody>
            <a:bodyPr anchor="b"/>
            <a:lstStyle/>
            <a:p>
              <a:pPr algn="l">
                <a:spcBef>
                  <a:spcPct val="20000"/>
                </a:spcBef>
              </a:pPr>
              <a:r>
                <a:rPr lang="zh-CN" altLang="en-US" sz="2800" b="1" dirty="0"/>
                <a:t>案例聚类功能</a:t>
              </a:r>
            </a:p>
          </p:txBody>
        </p:sp>
      </p:grpSp>
      <p:pic>
        <p:nvPicPr>
          <p:cNvPr id="21"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0010"/>
            <a:ext cx="3733800" cy="347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370008"/>
            <a:ext cx="4717091" cy="347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1989"/>
            <a:ext cx="8028384" cy="479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显示保存</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2.6.2</a:t>
            </a:r>
            <a:endParaRPr lang="zh-CN" altLang="en-US" sz="2000" dirty="0">
              <a:solidFill>
                <a:srgbClr val="FF3300"/>
              </a:solidFill>
              <a:ea typeface="隶书" pitchFamily="49" charset="-122"/>
            </a:endParaRPr>
          </a:p>
        </p:txBody>
      </p:sp>
      <p:sp>
        <p:nvSpPr>
          <p:cNvPr id="26" name="Line 41"/>
          <p:cNvSpPr>
            <a:spLocks noChangeShapeType="1"/>
          </p:cNvSpPr>
          <p:nvPr/>
        </p:nvSpPr>
        <p:spPr bwMode="auto">
          <a:xfrm flipH="1">
            <a:off x="1314450" y="2547938"/>
            <a:ext cx="228600" cy="0"/>
          </a:xfrm>
          <a:prstGeom prst="line">
            <a:avLst/>
          </a:prstGeom>
          <a:noFill/>
          <a:ln w="19050">
            <a:solidFill>
              <a:srgbClr val="FF0000"/>
            </a:solidFill>
            <a:round/>
            <a:headEnd/>
            <a:tailEnd type="triangle" w="med" len="med"/>
          </a:ln>
        </p:spPr>
        <p:txBody>
          <a:bodyPr/>
          <a:lstStyle/>
          <a:p>
            <a:endParaRPr lang="zh-CN" altLang="en-US"/>
          </a:p>
        </p:txBody>
      </p:sp>
      <p:sp>
        <p:nvSpPr>
          <p:cNvPr id="27" name="Rectangle 40"/>
          <p:cNvSpPr>
            <a:spLocks noChangeArrowheads="1"/>
          </p:cNvSpPr>
          <p:nvPr/>
        </p:nvSpPr>
        <p:spPr bwMode="auto">
          <a:xfrm>
            <a:off x="5943600" y="1431925"/>
            <a:ext cx="1371600" cy="693738"/>
          </a:xfrm>
          <a:prstGeom prst="rect">
            <a:avLst/>
          </a:prstGeom>
          <a:solidFill>
            <a:srgbClr val="FFFFFF"/>
          </a:solidFill>
          <a:ln w="9525">
            <a:solidFill>
              <a:srgbClr val="000000"/>
            </a:solidFill>
            <a:miter lim="800000"/>
            <a:headEnd/>
            <a:tailEnd/>
          </a:ln>
        </p:spPr>
        <p:txBody>
          <a:bodyPr/>
          <a:lstStyle/>
          <a:p>
            <a:pPr algn="l"/>
            <a:r>
              <a:rPr lang="zh-CN" altLang="en-US" sz="1200" dirty="0">
                <a:latin typeface="Times New Roman" pitchFamily="18" charset="0"/>
                <a:cs typeface="Times New Roman" pitchFamily="18" charset="0"/>
              </a:rPr>
              <a:t>如果需要收藏该页直接点击“收藏”按钮即可</a:t>
            </a:r>
            <a:endParaRPr lang="zh-CN" altLang="en-US" sz="1200" dirty="0"/>
          </a:p>
        </p:txBody>
      </p:sp>
      <p:sp>
        <p:nvSpPr>
          <p:cNvPr id="34" name="Rectangle 38"/>
          <p:cNvSpPr>
            <a:spLocks noChangeArrowheads="1"/>
          </p:cNvSpPr>
          <p:nvPr/>
        </p:nvSpPr>
        <p:spPr bwMode="auto">
          <a:xfrm>
            <a:off x="7550150" y="1465263"/>
            <a:ext cx="1485900" cy="990600"/>
          </a:xfrm>
          <a:prstGeom prst="rect">
            <a:avLst/>
          </a:prstGeom>
          <a:solidFill>
            <a:srgbClr val="FFFFFF"/>
          </a:solidFill>
          <a:ln w="9525">
            <a:solidFill>
              <a:srgbClr val="000000"/>
            </a:solidFill>
            <a:miter lim="800000"/>
            <a:headEnd/>
            <a:tailEnd/>
          </a:ln>
        </p:spPr>
        <p:txBody>
          <a:bodyPr/>
          <a:lstStyle/>
          <a:p>
            <a:pPr algn="l"/>
            <a:r>
              <a:rPr lang="zh-CN" altLang="en-US" sz="1200">
                <a:latin typeface="Times New Roman" pitchFamily="18" charset="0"/>
                <a:cs typeface="Times New Roman" pitchFamily="18" charset="0"/>
              </a:rPr>
              <a:t>点击“下载”或“打印”按钮，可以选择该文件的中文、英文或中英文对照版</a:t>
            </a:r>
            <a:endParaRPr lang="zh-CN" altLang="en-US" sz="1200"/>
          </a:p>
        </p:txBody>
      </p:sp>
      <p:sp>
        <p:nvSpPr>
          <p:cNvPr id="38" name="Rectangle 26"/>
          <p:cNvSpPr>
            <a:spLocks noChangeArrowheads="1"/>
          </p:cNvSpPr>
          <p:nvPr/>
        </p:nvSpPr>
        <p:spPr bwMode="auto">
          <a:xfrm>
            <a:off x="253752" y="2035176"/>
            <a:ext cx="1162050" cy="495300"/>
          </a:xfrm>
          <a:prstGeom prst="rect">
            <a:avLst/>
          </a:prstGeom>
          <a:solidFill>
            <a:srgbClr val="FFFFFF"/>
          </a:solidFill>
          <a:ln w="9525">
            <a:solidFill>
              <a:srgbClr val="000000"/>
            </a:solidFill>
            <a:miter lim="800000"/>
            <a:headEnd/>
            <a:tailEnd/>
          </a:ln>
        </p:spPr>
        <p:txBody>
          <a:bodyPr/>
          <a:lstStyle/>
          <a:p>
            <a:pPr algn="l"/>
            <a:r>
              <a:rPr lang="zh-CN" altLang="en-US" sz="1200" dirty="0">
                <a:latin typeface="Times New Roman" pitchFamily="18" charset="0"/>
                <a:cs typeface="Times New Roman" pitchFamily="18" charset="0"/>
              </a:rPr>
              <a:t>点此按钮可改变字体大小</a:t>
            </a:r>
            <a:endParaRPr lang="zh-CN" altLang="en-US" sz="1200" dirty="0"/>
          </a:p>
        </p:txBody>
      </p:sp>
      <p:sp>
        <p:nvSpPr>
          <p:cNvPr id="41" name="Rectangle 28"/>
          <p:cNvSpPr>
            <a:spLocks noChangeArrowheads="1"/>
          </p:cNvSpPr>
          <p:nvPr/>
        </p:nvSpPr>
        <p:spPr bwMode="auto">
          <a:xfrm>
            <a:off x="2123728" y="1981200"/>
            <a:ext cx="1028700" cy="495300"/>
          </a:xfrm>
          <a:prstGeom prst="rect">
            <a:avLst/>
          </a:prstGeom>
          <a:solidFill>
            <a:srgbClr val="FFFFFF"/>
          </a:solidFill>
          <a:ln w="9525">
            <a:solidFill>
              <a:srgbClr val="000000"/>
            </a:solidFill>
            <a:miter lim="800000"/>
            <a:headEnd/>
            <a:tailEnd/>
          </a:ln>
        </p:spPr>
        <p:txBody>
          <a:bodyPr/>
          <a:lstStyle/>
          <a:p>
            <a:pPr algn="l"/>
            <a:r>
              <a:rPr lang="zh-CN" altLang="en-US" sz="1200" dirty="0">
                <a:latin typeface="Times New Roman" pitchFamily="18" charset="0"/>
                <a:cs typeface="Times New Roman" pitchFamily="18" charset="0"/>
              </a:rPr>
              <a:t>此处可搜索关键字</a:t>
            </a:r>
            <a:endParaRPr lang="zh-CN" altLang="en-US" sz="1200" dirty="0"/>
          </a:p>
        </p:txBody>
      </p:sp>
      <p:sp>
        <p:nvSpPr>
          <p:cNvPr id="45" name="Rectangle 30"/>
          <p:cNvSpPr>
            <a:spLocks noChangeArrowheads="1"/>
          </p:cNvSpPr>
          <p:nvPr/>
        </p:nvSpPr>
        <p:spPr bwMode="auto">
          <a:xfrm>
            <a:off x="3771900" y="2696989"/>
            <a:ext cx="1485900" cy="990600"/>
          </a:xfrm>
          <a:prstGeom prst="rect">
            <a:avLst/>
          </a:prstGeom>
          <a:solidFill>
            <a:srgbClr val="FFFFFF"/>
          </a:solidFill>
          <a:ln w="9525">
            <a:solidFill>
              <a:srgbClr val="000000"/>
            </a:solidFill>
            <a:miter lim="800000"/>
            <a:headEnd/>
            <a:tailEnd/>
          </a:ln>
        </p:spPr>
        <p:txBody>
          <a:bodyPr/>
          <a:lstStyle/>
          <a:p>
            <a:pPr algn="l"/>
            <a:r>
              <a:rPr lang="zh-CN" altLang="en-US" sz="1200">
                <a:latin typeface="Times New Roman" pitchFamily="18" charset="0"/>
                <a:cs typeface="Times New Roman" pitchFamily="18" charset="0"/>
              </a:rPr>
              <a:t>此处可选择中英文的位置关系，可以只显示中文或英文，也可以中英文上下、左右排列</a:t>
            </a:r>
            <a:endParaRPr lang="zh-CN" altLang="en-US" sz="1200"/>
          </a:p>
        </p:txBody>
      </p:sp>
      <p:pic>
        <p:nvPicPr>
          <p:cNvPr id="46" name="Picture 29"/>
          <p:cNvPicPr>
            <a:picLocks noChangeAspect="1" noChangeArrowheads="1"/>
          </p:cNvPicPr>
          <p:nvPr/>
        </p:nvPicPr>
        <p:blipFill>
          <a:blip r:embed="rId5"/>
          <a:srcRect/>
          <a:stretch>
            <a:fillRect/>
          </a:stretch>
        </p:blipFill>
        <p:spPr bwMode="auto">
          <a:xfrm>
            <a:off x="6400800" y="4377444"/>
            <a:ext cx="2552700" cy="2327275"/>
          </a:xfrm>
          <a:prstGeom prst="rect">
            <a:avLst/>
          </a:prstGeom>
          <a:noFill/>
        </p:spPr>
      </p:pic>
      <p:pic>
        <p:nvPicPr>
          <p:cNvPr id="33" name="Picture 3"/>
          <p:cNvPicPr>
            <a:picLocks noChangeAspect="1" noChangeArrowheads="1"/>
          </p:cNvPicPr>
          <p:nvPr/>
        </p:nvPicPr>
        <p:blipFill>
          <a:blip r:embed="rId6"/>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1214447"/>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1015663"/>
          </a:xfrm>
          <a:prstGeom prst="rect">
            <a:avLst/>
          </a:prstGeom>
        </p:spPr>
        <p:txBody>
          <a:bodyPr wrap="square">
            <a:spAutoFit/>
          </a:bodyPr>
          <a:lstStyle/>
          <a:p>
            <a:pPr>
              <a:buClr>
                <a:srgbClr val="FF0000"/>
              </a:buClr>
              <a:buFont typeface="Wingdings" pitchFamily="2" charset="2"/>
              <a:buChar char="u"/>
            </a:pPr>
            <a:r>
              <a:rPr lang="zh-CN" altLang="en-US" sz="2000" dirty="0" smtClean="0"/>
              <a:t>法条联想功能，将孤立的法条与相关的法律、法规、规章、司法解释等资源联系在一起，突破了以往数据库系统孤立查法条的局限，进一步帮助用户理解、研究、利用法条。</a:t>
            </a:r>
            <a:endParaRPr lang="en-US" altLang="zh-CN" sz="20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20" y="2996952"/>
            <a:ext cx="9036496"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7"/>
          <p:cNvPicPr>
            <a:picLocks noChangeAspect="1" noChangeArrowheads="1"/>
          </p:cNvPicPr>
          <p:nvPr/>
        </p:nvPicPr>
        <p:blipFill>
          <a:blip r:embed="rId3"/>
          <a:srcRect/>
          <a:stretch>
            <a:fillRect/>
          </a:stretch>
        </p:blipFill>
        <p:spPr bwMode="auto">
          <a:xfrm>
            <a:off x="214282" y="1071546"/>
            <a:ext cx="685800" cy="552450"/>
          </a:xfrm>
          <a:prstGeom prst="rect">
            <a:avLst/>
          </a:prstGeom>
          <a:noFill/>
          <a:ln w="9525">
            <a:noFill/>
            <a:miter lim="800000"/>
            <a:headEnd/>
            <a:tailEnd/>
          </a:ln>
        </p:spPr>
      </p:pic>
      <p:pic>
        <p:nvPicPr>
          <p:cNvPr id="88"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2050" name="Picture 2"/>
          <p:cNvPicPr>
            <a:picLocks noChangeAspect="1" noChangeArrowheads="1"/>
          </p:cNvPicPr>
          <p:nvPr/>
        </p:nvPicPr>
        <p:blipFill>
          <a:blip r:embed="rId4"/>
          <a:srcRect/>
          <a:stretch>
            <a:fillRect/>
          </a:stretch>
        </p:blipFill>
        <p:spPr bwMode="auto">
          <a:xfrm>
            <a:off x="642909" y="2143116"/>
            <a:ext cx="3429025" cy="928694"/>
          </a:xfrm>
          <a:prstGeom prst="rect">
            <a:avLst/>
          </a:prstGeom>
          <a:noFill/>
          <a:ln w="9525">
            <a:noFill/>
            <a:miter lim="800000"/>
            <a:headEnd/>
            <a:tailEnd/>
          </a:ln>
          <a:effectLst/>
        </p:spPr>
      </p:pic>
      <p:sp>
        <p:nvSpPr>
          <p:cNvPr id="51" name="Freeform 3"/>
          <p:cNvSpPr>
            <a:spLocks/>
          </p:cNvSpPr>
          <p:nvPr/>
        </p:nvSpPr>
        <p:spPr bwMode="gray">
          <a:xfrm>
            <a:off x="560363" y="2857496"/>
            <a:ext cx="6755404" cy="2027009"/>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solidFill>
            <a:srgbClr val="4B93D5"/>
          </a:solidFill>
          <a:ln w="9525">
            <a:noFill/>
            <a:round/>
            <a:headEnd/>
            <a:tailEnd/>
          </a:ln>
          <a:effectLst/>
          <a:scene3d>
            <a:camera prst="legacyPerspectiveTop"/>
            <a:lightRig rig="legacyNormal3" dir="r"/>
          </a:scene3d>
          <a:sp3d extrusionH="1801800" prstMaterial="legacyPlastic">
            <a:bevelT w="13500" h="13500" prst="angle"/>
            <a:bevelB w="13500" h="13500" prst="angle"/>
            <a:extrusionClr>
              <a:srgbClr val="4B93D5"/>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52" name="Group 4"/>
          <p:cNvGrpSpPr>
            <a:grpSpLocks/>
          </p:cNvGrpSpPr>
          <p:nvPr/>
        </p:nvGrpSpPr>
        <p:grpSpPr bwMode="auto">
          <a:xfrm>
            <a:off x="1037626" y="3842414"/>
            <a:ext cx="957205" cy="854982"/>
            <a:chOff x="482" y="1851"/>
            <a:chExt cx="860" cy="796"/>
          </a:xfrm>
        </p:grpSpPr>
        <p:sp>
          <p:nvSpPr>
            <p:cNvPr id="53"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7"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pic>
        <p:nvPicPr>
          <p:cNvPr id="59" name="Picture 11" descr="161"/>
          <p:cNvPicPr>
            <a:picLocks noChangeAspect="1" noChangeArrowheads="1"/>
          </p:cNvPicPr>
          <p:nvPr/>
        </p:nvPicPr>
        <p:blipFill>
          <a:blip r:embed="rId5" cstate="print"/>
          <a:srcRect/>
          <a:stretch>
            <a:fillRect/>
          </a:stretch>
        </p:blipFill>
        <p:spPr bwMode="auto">
          <a:xfrm>
            <a:off x="6072198" y="1857364"/>
            <a:ext cx="675674" cy="654880"/>
          </a:xfrm>
          <a:prstGeom prst="rect">
            <a:avLst/>
          </a:prstGeom>
          <a:noFill/>
        </p:spPr>
      </p:pic>
      <p:pic>
        <p:nvPicPr>
          <p:cNvPr id="60" name="Picture 12" descr="232"/>
          <p:cNvPicPr>
            <a:picLocks noChangeAspect="1" noChangeArrowheads="1"/>
          </p:cNvPicPr>
          <p:nvPr/>
        </p:nvPicPr>
        <p:blipFill>
          <a:blip r:embed="rId6" cstate="print"/>
          <a:srcRect/>
          <a:stretch>
            <a:fillRect/>
          </a:stretch>
        </p:blipFill>
        <p:spPr bwMode="auto">
          <a:xfrm>
            <a:off x="4326176" y="2715865"/>
            <a:ext cx="896878" cy="760128"/>
          </a:xfrm>
          <a:prstGeom prst="rect">
            <a:avLst/>
          </a:prstGeom>
          <a:noFill/>
        </p:spPr>
      </p:pic>
      <p:pic>
        <p:nvPicPr>
          <p:cNvPr id="61" name="Picture 13" descr="133"/>
          <p:cNvPicPr>
            <a:picLocks noChangeAspect="1" noChangeArrowheads="1"/>
          </p:cNvPicPr>
          <p:nvPr/>
        </p:nvPicPr>
        <p:blipFill>
          <a:blip r:embed="rId7" cstate="print"/>
          <a:srcRect/>
          <a:stretch>
            <a:fillRect/>
          </a:stretch>
        </p:blipFill>
        <p:spPr bwMode="auto">
          <a:xfrm>
            <a:off x="2716087" y="3147254"/>
            <a:ext cx="859340" cy="948536"/>
          </a:xfrm>
          <a:prstGeom prst="rect">
            <a:avLst/>
          </a:prstGeom>
          <a:noFill/>
          <a:effectLst/>
        </p:spPr>
      </p:pic>
      <p:grpSp>
        <p:nvGrpSpPr>
          <p:cNvPr id="62" name="Group 14"/>
          <p:cNvGrpSpPr>
            <a:grpSpLocks/>
          </p:cNvGrpSpPr>
          <p:nvPr/>
        </p:nvGrpSpPr>
        <p:grpSpPr bwMode="auto">
          <a:xfrm>
            <a:off x="500035" y="4959868"/>
            <a:ext cx="1526971" cy="257274"/>
            <a:chOff x="406" y="980"/>
            <a:chExt cx="2330" cy="294"/>
          </a:xfrm>
        </p:grpSpPr>
        <p:sp>
          <p:nvSpPr>
            <p:cNvPr id="63" name="AutoShape 15"/>
            <p:cNvSpPr>
              <a:spLocks noChangeArrowheads="1"/>
            </p:cNvSpPr>
            <p:nvPr/>
          </p:nvSpPr>
          <p:spPr bwMode="gray">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gradFill>
            <a:ln w="12700">
              <a:no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5"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66" name="Text Box 18"/>
          <p:cNvSpPr txBox="1">
            <a:spLocks noChangeArrowheads="1"/>
          </p:cNvSpPr>
          <p:nvPr/>
        </p:nvSpPr>
        <p:spPr bwMode="white">
          <a:xfrm>
            <a:off x="615329" y="4941677"/>
            <a:ext cx="1244099" cy="338554"/>
          </a:xfrm>
          <a:prstGeom prst="rect">
            <a:avLst/>
          </a:prstGeom>
          <a:noFill/>
          <a:ln w="9525" algn="ctr">
            <a:noFill/>
            <a:miter lim="800000"/>
            <a:headEnd/>
            <a:tailEnd/>
          </a:ln>
          <a:effectLst/>
        </p:spPr>
        <p:txBody>
          <a:bodyPr>
            <a:spAutoFit/>
          </a:bodyPr>
          <a:lstStyle/>
          <a:p>
            <a:pPr algn="ctr">
              <a:spcBef>
                <a:spcPct val="50000"/>
              </a:spcBef>
            </a:pPr>
            <a:r>
              <a:rPr lang="en-US" altLang="zh-CN" sz="1600" b="1" dirty="0" smtClean="0">
                <a:solidFill>
                  <a:srgbClr val="FFFFFF"/>
                </a:solidFill>
                <a:effectLst>
                  <a:outerShdw blurRad="38100" dist="38100" dir="2700000" algn="tl">
                    <a:srgbClr val="000000"/>
                  </a:outerShdw>
                </a:effectLst>
                <a:latin typeface="Calibri" pitchFamily="34" charset="0"/>
                <a:ea typeface="宋体" charset="-122"/>
                <a:cs typeface="Arial" charset="0"/>
              </a:rPr>
              <a:t>1</a:t>
            </a:r>
            <a:endParaRPr lang="en-US" altLang="zh-CN" sz="1600" b="1" dirty="0">
              <a:solidFill>
                <a:srgbClr val="FFFFFF"/>
              </a:solidFill>
              <a:effectLst>
                <a:outerShdw blurRad="38100" dist="38100" dir="2700000" algn="tl">
                  <a:srgbClr val="000000"/>
                </a:outerShdw>
              </a:effectLst>
              <a:latin typeface="Calibri" pitchFamily="34" charset="0"/>
              <a:ea typeface="宋体" charset="-122"/>
              <a:cs typeface="Arial" charset="0"/>
            </a:endParaRPr>
          </a:p>
        </p:txBody>
      </p:sp>
      <p:sp>
        <p:nvSpPr>
          <p:cNvPr id="68" name="Rectangle 20"/>
          <p:cNvSpPr>
            <a:spLocks noChangeArrowheads="1"/>
          </p:cNvSpPr>
          <p:nvPr/>
        </p:nvSpPr>
        <p:spPr bwMode="black">
          <a:xfrm>
            <a:off x="413579" y="5217142"/>
            <a:ext cx="1928826" cy="1169551"/>
          </a:xfrm>
          <a:prstGeom prst="rect">
            <a:avLst/>
          </a:prstGeom>
          <a:noFill/>
          <a:ln w="9525">
            <a:noFill/>
            <a:miter lim="800000"/>
            <a:headEnd/>
            <a:tailEnd/>
          </a:ln>
          <a:effectLst/>
        </p:spPr>
        <p:txBody>
          <a:bodyPr wrap="square">
            <a:spAutoFit/>
          </a:bodyPr>
          <a:lstStyle/>
          <a:p>
            <a:r>
              <a:rPr lang="en-US" sz="1400" dirty="0" smtClean="0"/>
              <a:t>1985</a:t>
            </a:r>
            <a:r>
              <a:rPr lang="zh-CN" altLang="en-US" sz="1400" dirty="0" smtClean="0"/>
              <a:t>年，北京大学法律系成功推出全国第一套法律软件</a:t>
            </a:r>
            <a:r>
              <a:rPr lang="en-US" altLang="zh-CN" sz="1400" dirty="0" smtClean="0"/>
              <a:t>《</a:t>
            </a:r>
            <a:r>
              <a:rPr lang="en-US" sz="1400" dirty="0" smtClean="0"/>
              <a:t>CHINALAW</a:t>
            </a:r>
            <a:r>
              <a:rPr lang="zh-CN" altLang="en-US" sz="1400" dirty="0" smtClean="0"/>
              <a:t>涉外经济法规查询系统</a:t>
            </a:r>
            <a:r>
              <a:rPr lang="en-US" altLang="zh-CN" sz="1400" dirty="0" smtClean="0"/>
              <a:t>》</a:t>
            </a:r>
            <a:endParaRPr lang="en-US" altLang="zh-CN" sz="1400" dirty="0">
              <a:ea typeface="宋体" charset="-122"/>
              <a:cs typeface="Arial" charset="0"/>
            </a:endParaRPr>
          </a:p>
        </p:txBody>
      </p:sp>
      <p:sp>
        <p:nvSpPr>
          <p:cNvPr id="69" name="Rectangle 21"/>
          <p:cNvSpPr>
            <a:spLocks noChangeArrowheads="1"/>
          </p:cNvSpPr>
          <p:nvPr/>
        </p:nvSpPr>
        <p:spPr bwMode="black">
          <a:xfrm>
            <a:off x="2351437" y="4671409"/>
            <a:ext cx="1494795" cy="1169551"/>
          </a:xfrm>
          <a:prstGeom prst="rect">
            <a:avLst/>
          </a:prstGeom>
          <a:noFill/>
          <a:ln w="9525">
            <a:noFill/>
            <a:miter lim="800000"/>
            <a:headEnd/>
            <a:tailEnd/>
          </a:ln>
          <a:effectLst/>
        </p:spPr>
        <p:txBody>
          <a:bodyPr>
            <a:spAutoFit/>
          </a:bodyPr>
          <a:lstStyle/>
          <a:p>
            <a:r>
              <a:rPr lang="en-US" sz="1400" dirty="0" smtClean="0"/>
              <a:t>19</a:t>
            </a:r>
            <a:r>
              <a:rPr lang="en-US" altLang="zh-CN" sz="1400" dirty="0" smtClean="0"/>
              <a:t>90</a:t>
            </a:r>
            <a:r>
              <a:rPr lang="zh-CN" altLang="en-US" sz="1400" dirty="0" smtClean="0"/>
              <a:t>年，含有全面法律信息、分为</a:t>
            </a:r>
            <a:r>
              <a:rPr lang="en-US" sz="1400" dirty="0" smtClean="0"/>
              <a:t>10</a:t>
            </a:r>
            <a:r>
              <a:rPr lang="zh-CN" altLang="en-US" sz="1400" dirty="0" smtClean="0"/>
              <a:t>个子数据库的</a:t>
            </a:r>
            <a:r>
              <a:rPr lang="en-US" altLang="zh-CN" sz="1400" dirty="0" smtClean="0"/>
              <a:t>《</a:t>
            </a:r>
            <a:r>
              <a:rPr lang="zh-CN" altLang="en-US" sz="1400" dirty="0" smtClean="0"/>
              <a:t>中国法律检索系统</a:t>
            </a:r>
            <a:r>
              <a:rPr lang="en-US" altLang="zh-CN" sz="1400" dirty="0" smtClean="0"/>
              <a:t>》</a:t>
            </a:r>
            <a:endParaRPr lang="en-US" altLang="zh-CN" sz="1400" dirty="0">
              <a:ea typeface="宋体" charset="-122"/>
              <a:cs typeface="Arial" charset="0"/>
            </a:endParaRPr>
          </a:p>
        </p:txBody>
      </p:sp>
      <p:sp>
        <p:nvSpPr>
          <p:cNvPr id="70" name="Rectangle 22"/>
          <p:cNvSpPr>
            <a:spLocks noChangeArrowheads="1"/>
          </p:cNvSpPr>
          <p:nvPr/>
        </p:nvSpPr>
        <p:spPr bwMode="black">
          <a:xfrm>
            <a:off x="4043304" y="3994440"/>
            <a:ext cx="1671704" cy="1169551"/>
          </a:xfrm>
          <a:prstGeom prst="rect">
            <a:avLst/>
          </a:prstGeom>
          <a:noFill/>
          <a:ln w="9525">
            <a:noFill/>
            <a:miter lim="800000"/>
            <a:headEnd/>
            <a:tailEnd/>
          </a:ln>
          <a:effectLst/>
        </p:spPr>
        <p:txBody>
          <a:bodyPr wrap="square">
            <a:spAutoFit/>
          </a:bodyPr>
          <a:lstStyle/>
          <a:p>
            <a:r>
              <a:rPr lang="en-US" sz="1400" dirty="0" smtClean="0"/>
              <a:t>1995</a:t>
            </a:r>
            <a:r>
              <a:rPr lang="zh-CN" altLang="en-US" sz="1400" dirty="0" smtClean="0"/>
              <a:t>年，北京大学法制信息中心成功开发我国第一家综合性法律网站“北大法律信息网” 。</a:t>
            </a:r>
            <a:endParaRPr lang="en-US" altLang="zh-CN" sz="1400" dirty="0">
              <a:ea typeface="宋体" charset="-122"/>
              <a:cs typeface="Arial" charset="0"/>
            </a:endParaRPr>
          </a:p>
        </p:txBody>
      </p:sp>
      <p:sp>
        <p:nvSpPr>
          <p:cNvPr id="71" name="Rectangle 23"/>
          <p:cNvSpPr>
            <a:spLocks noChangeArrowheads="1"/>
          </p:cNvSpPr>
          <p:nvPr/>
        </p:nvSpPr>
        <p:spPr bwMode="black">
          <a:xfrm>
            <a:off x="5820972" y="3317471"/>
            <a:ext cx="1537110" cy="1600438"/>
          </a:xfrm>
          <a:prstGeom prst="rect">
            <a:avLst/>
          </a:prstGeom>
          <a:noFill/>
          <a:ln w="9525">
            <a:noFill/>
            <a:miter lim="800000"/>
            <a:headEnd/>
            <a:tailEnd/>
          </a:ln>
          <a:effectLst/>
        </p:spPr>
        <p:txBody>
          <a:bodyPr wrap="square">
            <a:spAutoFit/>
          </a:bodyPr>
          <a:lstStyle/>
          <a:p>
            <a:r>
              <a:rPr lang="en-US" sz="1400" dirty="0" smtClean="0"/>
              <a:t>1998</a:t>
            </a:r>
            <a:r>
              <a:rPr lang="zh-CN" altLang="en-US" sz="1400" dirty="0" smtClean="0"/>
              <a:t>年，北京大学法制信息中心独立开发</a:t>
            </a:r>
            <a:r>
              <a:rPr lang="en-US" altLang="zh-CN" sz="1400" dirty="0" smtClean="0"/>
              <a:t>《</a:t>
            </a:r>
            <a:r>
              <a:rPr lang="zh-CN" altLang="en-US" sz="1400" dirty="0" smtClean="0"/>
              <a:t>中国法律检索系统</a:t>
            </a:r>
            <a:r>
              <a:rPr lang="en-US" altLang="zh-CN" sz="1400" dirty="0" smtClean="0"/>
              <a:t>》</a:t>
            </a:r>
            <a:r>
              <a:rPr lang="zh-CN" altLang="en-US" sz="1400" dirty="0" smtClean="0"/>
              <a:t>浏览器版，将新产品定名为“北大法宝”</a:t>
            </a:r>
            <a:endParaRPr lang="en-US" altLang="zh-CN" sz="1400" dirty="0">
              <a:ea typeface="宋体" charset="-122"/>
              <a:cs typeface="Arial" charset="0"/>
            </a:endParaRPr>
          </a:p>
        </p:txBody>
      </p:sp>
      <p:grpSp>
        <p:nvGrpSpPr>
          <p:cNvPr id="72" name="Group 24"/>
          <p:cNvGrpSpPr>
            <a:grpSpLocks/>
          </p:cNvGrpSpPr>
          <p:nvPr/>
        </p:nvGrpSpPr>
        <p:grpSpPr bwMode="auto">
          <a:xfrm>
            <a:off x="2299152" y="4306288"/>
            <a:ext cx="1526971" cy="255974"/>
            <a:chOff x="406" y="980"/>
            <a:chExt cx="2330" cy="294"/>
          </a:xfrm>
        </p:grpSpPr>
        <p:sp>
          <p:nvSpPr>
            <p:cNvPr id="73" name="AutoShape 25"/>
            <p:cNvSpPr>
              <a:spLocks noChangeArrowheads="1"/>
            </p:cNvSpPr>
            <p:nvPr/>
          </p:nvSpPr>
          <p:spPr bwMode="gray">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gradFill>
            <a:ln w="12700">
              <a:no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6" name="Text Box 18"/>
          <p:cNvSpPr txBox="1">
            <a:spLocks noChangeArrowheads="1"/>
          </p:cNvSpPr>
          <p:nvPr/>
        </p:nvSpPr>
        <p:spPr bwMode="white">
          <a:xfrm>
            <a:off x="2411765" y="4288097"/>
            <a:ext cx="1249462" cy="338554"/>
          </a:xfrm>
          <a:prstGeom prst="rect">
            <a:avLst/>
          </a:prstGeom>
          <a:noFill/>
          <a:ln w="9525" algn="ctr">
            <a:noFill/>
            <a:miter lim="800000"/>
            <a:headEnd/>
            <a:tailEnd/>
          </a:ln>
          <a:effectLst/>
        </p:spPr>
        <p:txBody>
          <a:bodyPr>
            <a:spAutoFit/>
          </a:bodyPr>
          <a:lstStyle/>
          <a:p>
            <a:pPr algn="ctr">
              <a:spcBef>
                <a:spcPct val="50000"/>
              </a:spcBef>
            </a:pPr>
            <a:r>
              <a:rPr lang="en-US" altLang="zh-CN" sz="1600" b="1" dirty="0" smtClean="0">
                <a:solidFill>
                  <a:srgbClr val="FFFFFF"/>
                </a:solidFill>
                <a:effectLst>
                  <a:outerShdw blurRad="38100" dist="38100" dir="2700000" algn="tl">
                    <a:srgbClr val="000000"/>
                  </a:outerShdw>
                </a:effectLst>
                <a:latin typeface="Calibri" pitchFamily="34" charset="0"/>
                <a:ea typeface="宋体" charset="-122"/>
                <a:cs typeface="Arial" charset="0"/>
              </a:rPr>
              <a:t>2</a:t>
            </a:r>
            <a:endParaRPr lang="en-US" altLang="zh-CN" sz="1600" b="1" dirty="0">
              <a:solidFill>
                <a:srgbClr val="FFFFFF"/>
              </a:solidFill>
              <a:effectLst>
                <a:outerShdw blurRad="38100" dist="38100" dir="2700000" algn="tl">
                  <a:srgbClr val="000000"/>
                </a:outerShdw>
              </a:effectLst>
              <a:latin typeface="Calibri" pitchFamily="34" charset="0"/>
              <a:ea typeface="宋体" charset="-122"/>
              <a:cs typeface="Arial" charset="0"/>
            </a:endParaRPr>
          </a:p>
        </p:txBody>
      </p:sp>
      <p:grpSp>
        <p:nvGrpSpPr>
          <p:cNvPr id="77" name="Group 29"/>
          <p:cNvGrpSpPr>
            <a:grpSpLocks/>
          </p:cNvGrpSpPr>
          <p:nvPr/>
        </p:nvGrpSpPr>
        <p:grpSpPr bwMode="auto">
          <a:xfrm>
            <a:off x="4013811" y="3641013"/>
            <a:ext cx="1526970" cy="257274"/>
            <a:chOff x="406" y="980"/>
            <a:chExt cx="2330" cy="294"/>
          </a:xfrm>
        </p:grpSpPr>
        <p:sp>
          <p:nvSpPr>
            <p:cNvPr id="78" name="AutoShape 30"/>
            <p:cNvSpPr>
              <a:spLocks noChangeArrowheads="1"/>
            </p:cNvSpPr>
            <p:nvPr/>
          </p:nvSpPr>
          <p:spPr bwMode="gray">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gradFill>
            <a:ln w="12700">
              <a:no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9"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0"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1" name="Text Box 18"/>
          <p:cNvSpPr txBox="1">
            <a:spLocks noChangeArrowheads="1"/>
          </p:cNvSpPr>
          <p:nvPr/>
        </p:nvSpPr>
        <p:spPr bwMode="white">
          <a:xfrm>
            <a:off x="4103632" y="3622822"/>
            <a:ext cx="1295043" cy="369332"/>
          </a:xfrm>
          <a:prstGeom prst="rect">
            <a:avLst/>
          </a:prstGeom>
          <a:noFill/>
          <a:ln w="9525" algn="ctr">
            <a:noFill/>
            <a:miter lim="800000"/>
            <a:headEnd/>
            <a:tailEnd/>
          </a:ln>
          <a:effectLst/>
        </p:spPr>
        <p:txBody>
          <a:bodyPr>
            <a:spAutoFit/>
          </a:bodyPr>
          <a:lstStyle/>
          <a:p>
            <a:pPr algn="ctr">
              <a:spcBef>
                <a:spcPct val="50000"/>
              </a:spcBef>
            </a:pPr>
            <a:r>
              <a:rPr lang="en-US" altLang="zh-CN" b="1" dirty="0" smtClean="0">
                <a:solidFill>
                  <a:srgbClr val="FFFFFF"/>
                </a:solidFill>
                <a:effectLst>
                  <a:outerShdw blurRad="38100" dist="38100" dir="2700000" algn="tl">
                    <a:srgbClr val="000000"/>
                  </a:outerShdw>
                </a:effectLst>
                <a:latin typeface="Calibri" pitchFamily="34" charset="0"/>
                <a:ea typeface="宋体" charset="-122"/>
                <a:cs typeface="Arial" charset="0"/>
              </a:rPr>
              <a:t>3</a:t>
            </a:r>
            <a:endParaRPr lang="en-US" altLang="zh-CN" b="1" dirty="0">
              <a:solidFill>
                <a:srgbClr val="FFFFFF"/>
              </a:solidFill>
              <a:effectLst>
                <a:outerShdw blurRad="38100" dist="38100" dir="2700000" algn="tl">
                  <a:srgbClr val="000000"/>
                </a:outerShdw>
              </a:effectLst>
              <a:latin typeface="Calibri" pitchFamily="34" charset="0"/>
              <a:ea typeface="宋体" charset="-122"/>
              <a:cs typeface="Arial" charset="0"/>
            </a:endParaRPr>
          </a:p>
        </p:txBody>
      </p:sp>
      <p:grpSp>
        <p:nvGrpSpPr>
          <p:cNvPr id="82" name="Group 34"/>
          <p:cNvGrpSpPr>
            <a:grpSpLocks/>
          </p:cNvGrpSpPr>
          <p:nvPr/>
        </p:nvGrpSpPr>
        <p:grpSpPr bwMode="auto">
          <a:xfrm>
            <a:off x="5802203" y="2993929"/>
            <a:ext cx="1526970" cy="257274"/>
            <a:chOff x="406" y="980"/>
            <a:chExt cx="2330" cy="294"/>
          </a:xfrm>
        </p:grpSpPr>
        <p:sp>
          <p:nvSpPr>
            <p:cNvPr id="83" name="AutoShape 35"/>
            <p:cNvSpPr>
              <a:spLocks noChangeArrowheads="1"/>
            </p:cNvSpPr>
            <p:nvPr/>
          </p:nvSpPr>
          <p:spPr bwMode="gray">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gradFill>
            <a:ln w="12700">
              <a:no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6" name="Text Box 18"/>
          <p:cNvSpPr txBox="1">
            <a:spLocks noChangeArrowheads="1"/>
          </p:cNvSpPr>
          <p:nvPr/>
        </p:nvSpPr>
        <p:spPr bwMode="white">
          <a:xfrm>
            <a:off x="5878618" y="2975738"/>
            <a:ext cx="1321855" cy="338554"/>
          </a:xfrm>
          <a:prstGeom prst="rect">
            <a:avLst/>
          </a:prstGeom>
          <a:noFill/>
          <a:ln w="9525" algn="ctr">
            <a:noFill/>
            <a:miter lim="800000"/>
            <a:headEnd/>
            <a:tailEnd/>
          </a:ln>
          <a:effectLst/>
        </p:spPr>
        <p:txBody>
          <a:bodyPr>
            <a:spAutoFit/>
          </a:bodyPr>
          <a:lstStyle/>
          <a:p>
            <a:pPr algn="ctr">
              <a:spcBef>
                <a:spcPct val="50000"/>
              </a:spcBef>
            </a:pPr>
            <a:r>
              <a:rPr lang="en-US" altLang="zh-CN" sz="1600" b="1" dirty="0" smtClean="0">
                <a:solidFill>
                  <a:srgbClr val="FFFFFF"/>
                </a:solidFill>
                <a:effectLst>
                  <a:outerShdw blurRad="38100" dist="38100" dir="2700000" algn="tl">
                    <a:srgbClr val="000000"/>
                  </a:outerShdw>
                </a:effectLst>
                <a:latin typeface="Calibri" pitchFamily="34" charset="0"/>
                <a:ea typeface="宋体" charset="-122"/>
                <a:cs typeface="Arial" charset="0"/>
              </a:rPr>
              <a:t>4</a:t>
            </a:r>
            <a:endParaRPr lang="en-US" altLang="zh-CN" sz="1600" b="1" dirty="0">
              <a:solidFill>
                <a:srgbClr val="FFFFFF"/>
              </a:solidFill>
              <a:effectLst>
                <a:outerShdw blurRad="38100" dist="38100" dir="2700000" algn="tl">
                  <a:srgbClr val="000000"/>
                </a:outerShdw>
              </a:effectLst>
              <a:latin typeface="Calibri" pitchFamily="34" charset="0"/>
              <a:ea typeface="宋体" charset="-122"/>
              <a:cs typeface="Arial" charset="0"/>
            </a:endParaRPr>
          </a:p>
        </p:txBody>
      </p:sp>
      <p:sp>
        <p:nvSpPr>
          <p:cNvPr id="89" name="Rectangle 23"/>
          <p:cNvSpPr>
            <a:spLocks noChangeArrowheads="1"/>
          </p:cNvSpPr>
          <p:nvPr/>
        </p:nvSpPr>
        <p:spPr bwMode="black">
          <a:xfrm>
            <a:off x="7305413" y="2713158"/>
            <a:ext cx="1624305" cy="1169551"/>
          </a:xfrm>
          <a:prstGeom prst="rect">
            <a:avLst/>
          </a:prstGeom>
          <a:noFill/>
          <a:ln w="9525">
            <a:noFill/>
            <a:miter lim="800000"/>
            <a:headEnd/>
            <a:tailEnd/>
          </a:ln>
          <a:effectLst/>
        </p:spPr>
        <p:txBody>
          <a:bodyPr wrap="square">
            <a:spAutoFit/>
          </a:bodyPr>
          <a:lstStyle/>
          <a:p>
            <a:r>
              <a:rPr lang="en-US" sz="1400" dirty="0" smtClean="0"/>
              <a:t>199</a:t>
            </a:r>
            <a:r>
              <a:rPr lang="en-US" altLang="zh-CN" sz="1400" dirty="0" smtClean="0"/>
              <a:t>9</a:t>
            </a:r>
            <a:r>
              <a:rPr lang="zh-CN" altLang="en-US" sz="1400" dirty="0" smtClean="0"/>
              <a:t>年至今，北京大学控股成立北大英华后， “北大法宝”已推出</a:t>
            </a:r>
            <a:r>
              <a:rPr lang="en-US" altLang="zh-CN" sz="1400" dirty="0" smtClean="0"/>
              <a:t>V5</a:t>
            </a:r>
            <a:r>
              <a:rPr lang="zh-CN" altLang="en-US" sz="1400" dirty="0" smtClean="0"/>
              <a:t>新版</a:t>
            </a:r>
            <a:endParaRPr lang="en-US" altLang="zh-CN" sz="1400" dirty="0">
              <a:ea typeface="宋体" charset="-122"/>
              <a:cs typeface="Arial" charset="0"/>
            </a:endParaRPr>
          </a:p>
        </p:txBody>
      </p:sp>
      <p:grpSp>
        <p:nvGrpSpPr>
          <p:cNvPr id="90" name="Group 34"/>
          <p:cNvGrpSpPr>
            <a:grpSpLocks/>
          </p:cNvGrpSpPr>
          <p:nvPr/>
        </p:nvGrpSpPr>
        <p:grpSpPr bwMode="auto">
          <a:xfrm>
            <a:off x="7286644" y="2389616"/>
            <a:ext cx="1526970" cy="257274"/>
            <a:chOff x="406" y="980"/>
            <a:chExt cx="2330" cy="294"/>
          </a:xfrm>
        </p:grpSpPr>
        <p:sp>
          <p:nvSpPr>
            <p:cNvPr id="91" name="AutoShape 35"/>
            <p:cNvSpPr>
              <a:spLocks noChangeArrowheads="1"/>
            </p:cNvSpPr>
            <p:nvPr/>
          </p:nvSpPr>
          <p:spPr bwMode="gray">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gradFill>
            <a:ln w="12700">
              <a:no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4" name="Text Box 18"/>
          <p:cNvSpPr txBox="1">
            <a:spLocks noChangeArrowheads="1"/>
          </p:cNvSpPr>
          <p:nvPr/>
        </p:nvSpPr>
        <p:spPr bwMode="white">
          <a:xfrm>
            <a:off x="7363059" y="2371425"/>
            <a:ext cx="1321855" cy="338554"/>
          </a:xfrm>
          <a:prstGeom prst="rect">
            <a:avLst/>
          </a:prstGeom>
          <a:noFill/>
          <a:ln w="9525" algn="ctr">
            <a:noFill/>
            <a:miter lim="800000"/>
            <a:headEnd/>
            <a:tailEnd/>
          </a:ln>
          <a:effectLst/>
        </p:spPr>
        <p:txBody>
          <a:bodyPr>
            <a:spAutoFit/>
          </a:bodyPr>
          <a:lstStyle/>
          <a:p>
            <a:pPr algn="ctr">
              <a:spcBef>
                <a:spcPct val="50000"/>
              </a:spcBef>
            </a:pPr>
            <a:r>
              <a:rPr lang="en-US" altLang="zh-CN" sz="1600" b="1" dirty="0" smtClean="0">
                <a:solidFill>
                  <a:srgbClr val="FFFFFF"/>
                </a:solidFill>
                <a:effectLst>
                  <a:outerShdw blurRad="38100" dist="38100" dir="2700000" algn="tl">
                    <a:srgbClr val="000000"/>
                  </a:outerShdw>
                </a:effectLst>
                <a:latin typeface="Calibri" pitchFamily="34" charset="0"/>
                <a:ea typeface="宋体" charset="-122"/>
                <a:cs typeface="Arial" charset="0"/>
              </a:rPr>
              <a:t>5</a:t>
            </a:r>
            <a:endParaRPr lang="en-US" altLang="zh-CN" sz="1600" b="1" dirty="0">
              <a:solidFill>
                <a:srgbClr val="FFFFFF"/>
              </a:solidFill>
              <a:effectLst>
                <a:outerShdw blurRad="38100" dist="38100" dir="2700000" algn="tl">
                  <a:srgbClr val="000000"/>
                </a:outerShdw>
              </a:effectLst>
              <a:latin typeface="Calibri" pitchFamily="34" charset="0"/>
              <a:ea typeface="宋体" charset="-122"/>
              <a:cs typeface="Arial" charset="0"/>
            </a:endParaRPr>
          </a:p>
        </p:txBody>
      </p:sp>
      <p:sp>
        <p:nvSpPr>
          <p:cNvPr id="96" name="Rectangle 5"/>
          <p:cNvSpPr>
            <a:spLocks noGrp="1" noChangeArrowheads="1"/>
          </p:cNvSpPr>
          <p:nvPr>
            <p:ph type="title"/>
          </p:nvPr>
        </p:nvSpPr>
        <p:spPr>
          <a:xfrm>
            <a:off x="381000" y="152400"/>
            <a:ext cx="5257800" cy="563563"/>
          </a:xfrm>
        </p:spPr>
        <p:txBody>
          <a:bodyPr/>
          <a:lstStyle/>
          <a:p>
            <a:pPr algn="l"/>
            <a:r>
              <a:rPr lang="zh-CN" altLang="en-US" sz="2800" b="1" dirty="0">
                <a:solidFill>
                  <a:srgbClr val="FF3300"/>
                </a:solidFill>
                <a:ea typeface="隶书" pitchFamily="49" charset="-122"/>
              </a:rPr>
              <a:t>一、北大英华公司</a:t>
            </a:r>
            <a:r>
              <a:rPr lang="zh-CN" altLang="en-US" sz="2800" b="1" dirty="0" smtClean="0">
                <a:solidFill>
                  <a:srgbClr val="FF3300"/>
                </a:solidFill>
                <a:ea typeface="隶书" pitchFamily="49" charset="-122"/>
              </a:rPr>
              <a:t>简介</a:t>
            </a:r>
          </a:p>
        </p:txBody>
      </p:sp>
      <p:sp>
        <p:nvSpPr>
          <p:cNvPr id="98"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法宝历程</a:t>
            </a:r>
            <a:endParaRPr lang="zh-CN" altLang="en-US" sz="2800" dirty="0">
              <a:solidFill>
                <a:srgbClr val="FF3300"/>
              </a:solidFill>
              <a:ea typeface="隶书" pitchFamily="49" charset="-122"/>
            </a:endParaRPr>
          </a:p>
        </p:txBody>
      </p:sp>
      <p:pic>
        <p:nvPicPr>
          <p:cNvPr id="101" name="Picture 3"/>
          <p:cNvPicPr>
            <a:picLocks noChangeAspect="1" noChangeArrowheads="1"/>
          </p:cNvPicPr>
          <p:nvPr/>
        </p:nvPicPr>
        <p:blipFill>
          <a:blip r:embed="rId8"/>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6">
              <a:lumMod val="60000"/>
              <a:lumOff val="40000"/>
            </a:schemeClr>
          </a:solidFill>
        </p:spPr>
        <p:txBody>
          <a:bodyPr/>
          <a:lstStyle/>
          <a:p>
            <a:pPr algn="l" eaLnBrk="1" hangingPunct="1"/>
            <a:r>
              <a:rPr lang="en-US" altLang="zh-CN" sz="2800" b="1" dirty="0" smtClean="0">
                <a:solidFill>
                  <a:srgbClr val="FF3300"/>
                </a:solidFill>
                <a:ea typeface="隶书" pitchFamily="49" charset="-122"/>
              </a:rPr>
              <a:t>2.6</a:t>
            </a:r>
            <a:r>
              <a:rPr lang="zh-CN" altLang="en-US" sz="2800" b="1" dirty="0" smtClean="0">
                <a:solidFill>
                  <a:srgbClr val="FF3300"/>
                </a:solidFill>
                <a:ea typeface="隶书" pitchFamily="49" charset="-122"/>
              </a:rPr>
              <a:t>英文译本库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英文译本库增值功能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2.6.3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1015663"/>
          </a:xfrm>
          <a:prstGeom prst="rect">
            <a:avLst/>
          </a:prstGeom>
        </p:spPr>
        <p:txBody>
          <a:bodyPr wrap="square">
            <a:spAutoFit/>
          </a:bodyPr>
          <a:lstStyle/>
          <a:p>
            <a:pPr>
              <a:buClr>
                <a:srgbClr val="FF0000"/>
              </a:buClr>
              <a:buFont typeface="Wingdings" pitchFamily="2" charset="2"/>
              <a:buChar char="u"/>
            </a:pPr>
            <a:r>
              <a:rPr lang="zh-CN" altLang="en-US" sz="2000" dirty="0" smtClean="0"/>
              <a:t>条条对照功能，数据库提供全文中英对照模式，英文译本与中文译本条条对照，实现中英文版本法律文件同时同步阅读。</a:t>
            </a:r>
          </a:p>
          <a:p>
            <a:pPr>
              <a:buClr>
                <a:srgbClr val="FF0000"/>
              </a:buClr>
              <a:buFont typeface="Wingdings" pitchFamily="2" charset="2"/>
              <a:buChar char="u"/>
            </a:pPr>
            <a:endParaRPr lang="en-US" altLang="zh-CN" sz="2000" dirty="0" smtClean="0"/>
          </a:p>
        </p:txBody>
      </p:sp>
      <p:pic>
        <p:nvPicPr>
          <p:cNvPr id="13"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708920"/>
            <a:ext cx="91440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857388"/>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法宝视频库内容体系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2.71</a:t>
            </a:r>
            <a:endParaRPr lang="zh-CN" altLang="en-US" sz="2000" dirty="0">
              <a:solidFill>
                <a:srgbClr val="FF3300"/>
              </a:solidFill>
              <a:ea typeface="隶书" pitchFamily="49" charset="-122"/>
            </a:endParaRPr>
          </a:p>
        </p:txBody>
      </p:sp>
      <p:sp>
        <p:nvSpPr>
          <p:cNvPr id="99" name="矩形 98"/>
          <p:cNvSpPr/>
          <p:nvPr/>
        </p:nvSpPr>
        <p:spPr>
          <a:xfrm>
            <a:off x="642910" y="1857364"/>
            <a:ext cx="7929618" cy="1477328"/>
          </a:xfrm>
          <a:prstGeom prst="rect">
            <a:avLst/>
          </a:prstGeom>
        </p:spPr>
        <p:txBody>
          <a:bodyPr wrap="square">
            <a:spAutoFit/>
          </a:bodyPr>
          <a:lstStyle/>
          <a:p>
            <a:pPr>
              <a:buClr>
                <a:srgbClr val="FF0000"/>
              </a:buClr>
              <a:buFont typeface="Wingdings" pitchFamily="2" charset="2"/>
              <a:buChar char="u"/>
            </a:pPr>
            <a:r>
              <a:rPr lang="zh-CN" altLang="en-US" dirty="0" smtClean="0"/>
              <a:t>是由北大英华网络教育中心（以下简称英华网教）研发，专门为法宝用户开发的高端法律多媒体资源库。</a:t>
            </a:r>
            <a:endParaRPr lang="en-US" altLang="zh-CN" dirty="0" smtClean="0"/>
          </a:p>
          <a:p>
            <a:pPr>
              <a:buClr>
                <a:srgbClr val="FF0000"/>
              </a:buClr>
              <a:buFont typeface="Wingdings" pitchFamily="2" charset="2"/>
              <a:buChar char="u"/>
            </a:pPr>
            <a:r>
              <a:rPr lang="zh-CN" altLang="en-US" dirty="0" smtClean="0"/>
              <a:t>广泛收录北京大学等法学院的著名学者专题讲座、司法界实务人员实务授课视频、知名专家释法解读系列视频课程及税务、环境、管理、文化等综合课程，已收录</a:t>
            </a:r>
            <a:r>
              <a:rPr lang="en-US" dirty="0" smtClean="0"/>
              <a:t>372</a:t>
            </a:r>
            <a:r>
              <a:rPr lang="zh-CN" altLang="en-US" dirty="0" smtClean="0"/>
              <a:t>门</a:t>
            </a:r>
            <a:r>
              <a:rPr lang="zh-CN" altLang="en-US" dirty="0" smtClean="0"/>
              <a:t>，</a:t>
            </a:r>
            <a:r>
              <a:rPr lang="en-US" altLang="zh-CN" dirty="0" smtClean="0"/>
              <a:t>1239</a:t>
            </a:r>
            <a:r>
              <a:rPr lang="zh-CN" altLang="en-US" dirty="0" smtClean="0"/>
              <a:t>学时</a:t>
            </a:r>
            <a:r>
              <a:rPr lang="zh-CN" altLang="en-US" dirty="0" smtClean="0"/>
              <a:t>，定期更新。</a:t>
            </a:r>
            <a:endParaRPr lang="en-US" altLang="zh-CN" dirty="0" smtClean="0"/>
          </a:p>
        </p:txBody>
      </p:sp>
      <p:pic>
        <p:nvPicPr>
          <p:cNvPr id="1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40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1876"/>
            <a:ext cx="9036496" cy="328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1277" y="3367798"/>
            <a:ext cx="2024839"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28728" y="3467879"/>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法律顾问</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法宝视频库内容体系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60" name="Rectangle 42"/>
          <p:cNvSpPr>
            <a:spLocks noChangeArrowheads="1"/>
          </p:cNvSpPr>
          <p:nvPr/>
        </p:nvSpPr>
        <p:spPr bwMode="gray">
          <a:xfrm>
            <a:off x="3286116" y="2153353"/>
            <a:ext cx="4214841"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45"/>
          <p:cNvSpPr>
            <a:spLocks noChangeArrowheads="1"/>
          </p:cNvSpPr>
          <p:nvPr/>
        </p:nvSpPr>
        <p:spPr bwMode="gray">
          <a:xfrm>
            <a:off x="3286116" y="3367798"/>
            <a:ext cx="4214841"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Rectangle 48"/>
          <p:cNvSpPr>
            <a:spLocks noChangeArrowheads="1"/>
          </p:cNvSpPr>
          <p:nvPr/>
        </p:nvSpPr>
        <p:spPr bwMode="gray">
          <a:xfrm>
            <a:off x="3286116" y="4867996"/>
            <a:ext cx="4214841"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3466455"/>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9" name="Text Box 61"/>
          <p:cNvSpPr txBox="1">
            <a:spLocks noChangeArrowheads="1"/>
          </p:cNvSpPr>
          <p:nvPr/>
        </p:nvSpPr>
        <p:spPr bwMode="gray">
          <a:xfrm>
            <a:off x="3357554" y="4867996"/>
            <a:ext cx="4114972"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t>包括执业律师与实习律师两部分视频。</a:t>
            </a:r>
            <a:endParaRPr lang="en-US" altLang="zh-CN" sz="1400" dirty="0">
              <a:solidFill>
                <a:srgbClr val="F8F8F8"/>
              </a:solidFill>
              <a:latin typeface="Arial" charset="0"/>
              <a:ea typeface="宋体" charset="-122"/>
            </a:endParaRPr>
          </a:p>
        </p:txBody>
      </p:sp>
      <p:sp>
        <p:nvSpPr>
          <p:cNvPr id="72" name="Rectangle 41"/>
          <p:cNvSpPr>
            <a:spLocks noChangeArrowheads="1"/>
          </p:cNvSpPr>
          <p:nvPr/>
        </p:nvSpPr>
        <p:spPr bwMode="gray">
          <a:xfrm>
            <a:off x="7500958" y="2144586"/>
            <a:ext cx="1168253"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lvl="0">
              <a:defRPr/>
            </a:pPr>
            <a:r>
              <a:rPr lang="en-US" altLang="zh-CN" kern="0" dirty="0" smtClean="0">
                <a:solidFill>
                  <a:sysClr val="windowText" lastClr="000000"/>
                </a:solidFill>
              </a:rPr>
              <a:t>77</a:t>
            </a:r>
            <a:r>
              <a:rPr lang="zh-CN" altLang="en-US" kern="0" dirty="0" smtClean="0">
                <a:solidFill>
                  <a:sysClr val="windowText" lastClr="000000"/>
                </a:solidFill>
              </a:rPr>
              <a:t>篇</a:t>
            </a:r>
          </a:p>
        </p:txBody>
      </p:sp>
      <p:sp>
        <p:nvSpPr>
          <p:cNvPr id="75" name="Rectangle 44"/>
          <p:cNvSpPr>
            <a:spLocks noChangeArrowheads="1"/>
          </p:cNvSpPr>
          <p:nvPr/>
        </p:nvSpPr>
        <p:spPr bwMode="gray">
          <a:xfrm>
            <a:off x="7500958" y="3359031"/>
            <a:ext cx="1168253"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r>
              <a:rPr lang="en-US" altLang="zh-CN" dirty="0" smtClean="0"/>
              <a:t>42</a:t>
            </a:r>
            <a:r>
              <a:rPr lang="zh-CN" altLang="en-US" dirty="0" smtClean="0"/>
              <a:t>篇</a:t>
            </a:r>
            <a:endParaRPr lang="zh-CN" altLang="en-US" sz="2400" kern="0" dirty="0" smtClean="0">
              <a:solidFill>
                <a:sysClr val="windowText" lastClr="000000"/>
              </a:solidFill>
            </a:endParaRPr>
          </a:p>
        </p:txBody>
      </p:sp>
      <p:sp>
        <p:nvSpPr>
          <p:cNvPr id="76" name="Rectangle 47"/>
          <p:cNvSpPr>
            <a:spLocks noChangeArrowheads="1"/>
          </p:cNvSpPr>
          <p:nvPr/>
        </p:nvSpPr>
        <p:spPr bwMode="gray">
          <a:xfrm>
            <a:off x="7500958" y="4859230"/>
            <a:ext cx="1168253"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114</a:t>
            </a:r>
            <a:r>
              <a:rPr kumimoji="0" lang="zh-CN" altLang="en-US" sz="1800" b="0" i="0" u="none" strike="noStrike" kern="0" cap="none" spc="0" normalizeH="0" baseline="0" noProof="0" dirty="0" smtClean="0">
                <a:ln>
                  <a:noFill/>
                </a:ln>
                <a:solidFill>
                  <a:sysClr val="windowText" lastClr="000000"/>
                </a:solidFill>
                <a:effectLst/>
                <a:uLnTx/>
                <a:uFillTx/>
              </a:rPr>
              <a:t>篇</a:t>
            </a:r>
          </a:p>
        </p:txBody>
      </p:sp>
      <p:sp>
        <p:nvSpPr>
          <p:cNvPr id="80" name="Text Box 57"/>
          <p:cNvSpPr txBox="1">
            <a:spLocks noChangeArrowheads="1"/>
          </p:cNvSpPr>
          <p:nvPr/>
        </p:nvSpPr>
        <p:spPr bwMode="gray">
          <a:xfrm>
            <a:off x="1576385" y="4750965"/>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84" name="Rectangle 42"/>
          <p:cNvSpPr>
            <a:spLocks noChangeArrowheads="1"/>
          </p:cNvSpPr>
          <p:nvPr/>
        </p:nvSpPr>
        <p:spPr bwMode="gray">
          <a:xfrm>
            <a:off x="1261277" y="2153353"/>
            <a:ext cx="2024839"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Rectangle 48"/>
          <p:cNvSpPr>
            <a:spLocks noChangeArrowheads="1"/>
          </p:cNvSpPr>
          <p:nvPr/>
        </p:nvSpPr>
        <p:spPr bwMode="gray">
          <a:xfrm>
            <a:off x="1261277" y="4867996"/>
            <a:ext cx="2024839"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61"/>
          <p:cNvSpPr txBox="1">
            <a:spLocks noChangeArrowheads="1"/>
          </p:cNvSpPr>
          <p:nvPr/>
        </p:nvSpPr>
        <p:spPr bwMode="gray">
          <a:xfrm>
            <a:off x="1428728" y="5010872"/>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律师业务</a:t>
            </a:r>
          </a:p>
        </p:txBody>
      </p:sp>
      <p:sp>
        <p:nvSpPr>
          <p:cNvPr id="92" name="Rectangle 41"/>
          <p:cNvSpPr>
            <a:spLocks noChangeArrowheads="1"/>
          </p:cNvSpPr>
          <p:nvPr/>
        </p:nvSpPr>
        <p:spPr bwMode="gray">
          <a:xfrm>
            <a:off x="562283" y="2153353"/>
            <a:ext cx="739625"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3367798"/>
            <a:ext cx="739625"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4867996"/>
            <a:ext cx="739625"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7" name="Text Box 53"/>
          <p:cNvSpPr txBox="1">
            <a:spLocks noChangeArrowheads="1"/>
          </p:cNvSpPr>
          <p:nvPr/>
        </p:nvSpPr>
        <p:spPr bwMode="gray">
          <a:xfrm>
            <a:off x="1357290" y="2592441"/>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法律部门</a:t>
            </a:r>
          </a:p>
        </p:txBody>
      </p:sp>
      <p:sp>
        <p:nvSpPr>
          <p:cNvPr id="47" name="Text Box 53"/>
          <p:cNvSpPr txBox="1">
            <a:spLocks noChangeArrowheads="1"/>
          </p:cNvSpPr>
          <p:nvPr/>
        </p:nvSpPr>
        <p:spPr bwMode="gray">
          <a:xfrm>
            <a:off x="3286116" y="2143116"/>
            <a:ext cx="4093236" cy="738664"/>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包含宪法及宪法相关法、行政法、民法、商法、经济法、社会法、刑法、诉讼与非诉讼程序法等精品视频</a:t>
            </a:r>
          </a:p>
        </p:txBody>
      </p:sp>
      <p:sp>
        <p:nvSpPr>
          <p:cNvPr id="48" name="Text Box 59"/>
          <p:cNvSpPr txBox="1">
            <a:spLocks noChangeArrowheads="1"/>
          </p:cNvSpPr>
          <p:nvPr/>
        </p:nvSpPr>
        <p:spPr bwMode="gray">
          <a:xfrm>
            <a:off x="3357554" y="3439236"/>
            <a:ext cx="4071966" cy="738664"/>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包含综合法律、民商与经济法、企业管理、企业法律顾问实务等精品视频；</a:t>
            </a:r>
          </a:p>
          <a:p>
            <a:pPr marL="0" lvl="1">
              <a:buClr>
                <a:srgbClr val="CC3300"/>
              </a:buClr>
            </a:pPr>
            <a:endParaRPr lang="zh-CN" altLang="en-US" sz="1400" dirty="0" smtClean="0"/>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1277" y="3929066"/>
            <a:ext cx="2024839" cy="164307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28728" y="4132661"/>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检察业务</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法宝视频库内容体系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58" name="Rectangle 39"/>
          <p:cNvSpPr>
            <a:spLocks noChangeArrowheads="1"/>
          </p:cNvSpPr>
          <p:nvPr/>
        </p:nvSpPr>
        <p:spPr bwMode="gray">
          <a:xfrm>
            <a:off x="3286116" y="2139917"/>
            <a:ext cx="4214841"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60" name="Rectangle 42"/>
          <p:cNvSpPr>
            <a:spLocks noChangeArrowheads="1"/>
          </p:cNvSpPr>
          <p:nvPr/>
        </p:nvSpPr>
        <p:spPr bwMode="gray">
          <a:xfrm>
            <a:off x="3286116" y="2928935"/>
            <a:ext cx="4214841" cy="928693"/>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45"/>
          <p:cNvSpPr>
            <a:spLocks noChangeArrowheads="1"/>
          </p:cNvSpPr>
          <p:nvPr/>
        </p:nvSpPr>
        <p:spPr bwMode="gray">
          <a:xfrm>
            <a:off x="3286116" y="3929066"/>
            <a:ext cx="4214841" cy="1643074"/>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4195871"/>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70" name="Rectangle 38"/>
          <p:cNvSpPr>
            <a:spLocks noChangeArrowheads="1"/>
          </p:cNvSpPr>
          <p:nvPr/>
        </p:nvSpPr>
        <p:spPr bwMode="gray">
          <a:xfrm>
            <a:off x="7500958" y="2131150"/>
            <a:ext cx="1168253"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kern="0" dirty="0" smtClean="0">
                <a:solidFill>
                  <a:sysClr val="windowText" lastClr="000000"/>
                </a:solidFill>
              </a:rPr>
              <a:t>74</a:t>
            </a:r>
            <a:r>
              <a:rPr lang="zh-CN" altLang="en-US" kern="0" dirty="0" smtClean="0">
                <a:solidFill>
                  <a:sysClr val="windowText" lastClr="000000"/>
                </a:solidFill>
              </a:rPr>
              <a:t>篇</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2" name="Rectangle 41"/>
          <p:cNvSpPr>
            <a:spLocks noChangeArrowheads="1"/>
          </p:cNvSpPr>
          <p:nvPr/>
        </p:nvSpPr>
        <p:spPr bwMode="gray">
          <a:xfrm>
            <a:off x="7500958" y="2920168"/>
            <a:ext cx="1168253" cy="928693"/>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a:defRPr/>
            </a:pPr>
            <a:r>
              <a:rPr lang="en-US" altLang="zh-CN" kern="0" dirty="0" smtClean="0">
                <a:solidFill>
                  <a:sysClr val="windowText" lastClr="000000"/>
                </a:solidFill>
              </a:rPr>
              <a:t>81</a:t>
            </a:r>
            <a:r>
              <a:rPr lang="zh-CN" altLang="en-US" kern="0" dirty="0" smtClean="0">
                <a:solidFill>
                  <a:sysClr val="windowText" lastClr="000000"/>
                </a:solidFill>
              </a:rPr>
              <a:t>篇</a:t>
            </a:r>
          </a:p>
        </p:txBody>
      </p:sp>
      <p:sp>
        <p:nvSpPr>
          <p:cNvPr id="75" name="Rectangle 44"/>
          <p:cNvSpPr>
            <a:spLocks noChangeArrowheads="1"/>
          </p:cNvSpPr>
          <p:nvPr/>
        </p:nvSpPr>
        <p:spPr bwMode="gray">
          <a:xfrm>
            <a:off x="7500958" y="3920299"/>
            <a:ext cx="1168253" cy="164307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r>
              <a:rPr lang="en-US" altLang="zh-CN" dirty="0" smtClean="0"/>
              <a:t>44</a:t>
            </a:r>
            <a:r>
              <a:rPr lang="zh-CN" altLang="en-US" dirty="0" smtClean="0"/>
              <a:t>篇</a:t>
            </a:r>
            <a:endParaRPr lang="zh-CN" altLang="en-US" sz="2400" kern="0" dirty="0" smtClean="0">
              <a:solidFill>
                <a:sysClr val="windowText" lastClr="000000"/>
              </a:solidFill>
            </a:endParaRPr>
          </a:p>
        </p:txBody>
      </p:sp>
      <p:sp>
        <p:nvSpPr>
          <p:cNvPr id="79" name="Text Box 54"/>
          <p:cNvSpPr txBox="1">
            <a:spLocks noChangeArrowheads="1"/>
          </p:cNvSpPr>
          <p:nvPr/>
        </p:nvSpPr>
        <p:spPr bwMode="gray">
          <a:xfrm>
            <a:off x="1553340" y="2324184"/>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83" name="Rectangle 39"/>
          <p:cNvSpPr>
            <a:spLocks noChangeArrowheads="1"/>
          </p:cNvSpPr>
          <p:nvPr/>
        </p:nvSpPr>
        <p:spPr bwMode="gray">
          <a:xfrm>
            <a:off x="1261277" y="2139917"/>
            <a:ext cx="2024839" cy="717579"/>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lvl="0">
              <a:defRPr/>
            </a:pPr>
            <a:endParaRPr lang="zh-CN" altLang="en-US" kern="0" dirty="0" smtClean="0">
              <a:solidFill>
                <a:sysClr val="windowText" lastClr="000000"/>
              </a:solidFill>
            </a:endParaRPr>
          </a:p>
        </p:txBody>
      </p:sp>
      <p:sp>
        <p:nvSpPr>
          <p:cNvPr id="84" name="Rectangle 42"/>
          <p:cNvSpPr>
            <a:spLocks noChangeArrowheads="1"/>
          </p:cNvSpPr>
          <p:nvPr/>
        </p:nvSpPr>
        <p:spPr bwMode="gray">
          <a:xfrm>
            <a:off x="1261277" y="2928935"/>
            <a:ext cx="2024839" cy="928693"/>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1" name="Rectangle 38"/>
          <p:cNvSpPr>
            <a:spLocks noChangeArrowheads="1"/>
          </p:cNvSpPr>
          <p:nvPr/>
        </p:nvSpPr>
        <p:spPr bwMode="gray">
          <a:xfrm>
            <a:off x="562283" y="2139917"/>
            <a:ext cx="739625" cy="717579"/>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2" name="Rectangle 41"/>
          <p:cNvSpPr>
            <a:spLocks noChangeArrowheads="1"/>
          </p:cNvSpPr>
          <p:nvPr/>
        </p:nvSpPr>
        <p:spPr bwMode="gray">
          <a:xfrm>
            <a:off x="562283" y="2928935"/>
            <a:ext cx="739625" cy="928693"/>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3929066"/>
            <a:ext cx="739625" cy="1643074"/>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6</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7" name="Text Box 53"/>
          <p:cNvSpPr txBox="1">
            <a:spLocks noChangeArrowheads="1"/>
          </p:cNvSpPr>
          <p:nvPr/>
        </p:nvSpPr>
        <p:spPr bwMode="gray">
          <a:xfrm>
            <a:off x="1357290" y="3071810"/>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法院业务</a:t>
            </a:r>
          </a:p>
        </p:txBody>
      </p:sp>
      <p:sp>
        <p:nvSpPr>
          <p:cNvPr id="47" name="Text Box 53"/>
          <p:cNvSpPr txBox="1">
            <a:spLocks noChangeArrowheads="1"/>
          </p:cNvSpPr>
          <p:nvPr/>
        </p:nvSpPr>
        <p:spPr bwMode="gray">
          <a:xfrm>
            <a:off x="3357554" y="3071810"/>
            <a:ext cx="4093236" cy="307777"/>
          </a:xfrm>
          <a:prstGeom prst="rect">
            <a:avLst/>
          </a:prstGeom>
          <a:noFill/>
          <a:ln w="9525">
            <a:noFill/>
            <a:miter lim="800000"/>
            <a:headEnd/>
            <a:tailEnd/>
          </a:ln>
          <a:effectLst/>
        </p:spPr>
        <p:txBody>
          <a:bodyPr wrap="square">
            <a:spAutoFit/>
          </a:bodyPr>
          <a:lstStyle/>
          <a:p>
            <a:pPr lvl="0"/>
            <a:r>
              <a:rPr lang="zh-CN" altLang="en-US" sz="1400" dirty="0" smtClean="0"/>
              <a:t>包括法官素养、职业技能两大方面视频</a:t>
            </a:r>
          </a:p>
        </p:txBody>
      </p:sp>
      <p:sp>
        <p:nvSpPr>
          <p:cNvPr id="48" name="Text Box 59"/>
          <p:cNvSpPr txBox="1">
            <a:spLocks noChangeArrowheads="1"/>
          </p:cNvSpPr>
          <p:nvPr/>
        </p:nvSpPr>
        <p:spPr bwMode="gray">
          <a:xfrm>
            <a:off x="3357554" y="4214818"/>
            <a:ext cx="4071966" cy="307777"/>
          </a:xfrm>
          <a:prstGeom prst="rect">
            <a:avLst/>
          </a:prstGeom>
          <a:noFill/>
          <a:ln w="9525">
            <a:noFill/>
            <a:miter lim="800000"/>
            <a:headEnd/>
            <a:tailEnd/>
          </a:ln>
          <a:effectLst/>
        </p:spPr>
        <p:txBody>
          <a:bodyPr wrap="square">
            <a:spAutoFit/>
          </a:bodyPr>
          <a:lstStyle/>
          <a:p>
            <a:pPr lvl="0"/>
            <a:r>
              <a:rPr lang="zh-CN" altLang="en-US" sz="1400" dirty="0" smtClean="0"/>
              <a:t>包括检察官素养、职业技能两大方面视频</a:t>
            </a:r>
          </a:p>
        </p:txBody>
      </p:sp>
      <p:sp>
        <p:nvSpPr>
          <p:cNvPr id="100" name="Text Box 53"/>
          <p:cNvSpPr txBox="1">
            <a:spLocks noChangeArrowheads="1"/>
          </p:cNvSpPr>
          <p:nvPr/>
        </p:nvSpPr>
        <p:spPr bwMode="gray">
          <a:xfrm>
            <a:off x="1357290" y="2285992"/>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职业素能</a:t>
            </a:r>
          </a:p>
        </p:txBody>
      </p:sp>
      <p:sp>
        <p:nvSpPr>
          <p:cNvPr id="101" name="Text Box 59"/>
          <p:cNvSpPr txBox="1">
            <a:spLocks noChangeArrowheads="1"/>
          </p:cNvSpPr>
          <p:nvPr/>
        </p:nvSpPr>
        <p:spPr bwMode="gray">
          <a:xfrm>
            <a:off x="3357554" y="2143116"/>
            <a:ext cx="4071966" cy="523220"/>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包括政治、经济、管理、文学艺术、历史文化等方面精品视频</a:t>
            </a:r>
          </a:p>
        </p:txBody>
      </p:sp>
      <p:pic>
        <p:nvPicPr>
          <p:cNvPr id="37"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19457" name="Picture 1"/>
          <p:cNvPicPr>
            <a:picLocks noChangeAspect="1" noChangeArrowheads="1"/>
          </p:cNvPicPr>
          <p:nvPr/>
        </p:nvPicPr>
        <p:blipFill>
          <a:blip r:embed="rId4"/>
          <a:srcRect/>
          <a:stretch>
            <a:fillRect/>
          </a:stretch>
        </p:blipFill>
        <p:spPr bwMode="auto">
          <a:xfrm>
            <a:off x="214282" y="3000372"/>
            <a:ext cx="8286807" cy="3448050"/>
          </a:xfrm>
          <a:prstGeom prst="rect">
            <a:avLst/>
          </a:prstGeom>
          <a:noFill/>
          <a:ln w="9525">
            <a:noFill/>
            <a:miter lim="800000"/>
            <a:headEnd/>
            <a:tailEnd/>
          </a:ln>
          <a:effectLst/>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法宝视频库平台功能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多种检索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2.7.2</a:t>
            </a:r>
            <a:endParaRPr lang="zh-CN" altLang="en-US" sz="2000" dirty="0">
              <a:solidFill>
                <a:srgbClr val="FF3300"/>
              </a:solidFill>
              <a:ea typeface="隶书" pitchFamily="49" charset="-122"/>
            </a:endParaRPr>
          </a:p>
        </p:txBody>
      </p:sp>
      <p:sp>
        <p:nvSpPr>
          <p:cNvPr id="18" name="Rectangle 5"/>
          <p:cNvSpPr txBox="1">
            <a:spLocks noChangeArrowheads="1"/>
          </p:cNvSpPr>
          <p:nvPr/>
        </p:nvSpPr>
        <p:spPr>
          <a:xfrm>
            <a:off x="152400" y="2596889"/>
            <a:ext cx="8839200" cy="366263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C3300"/>
              </a:buClr>
              <a:buSzTx/>
              <a:buFont typeface="Wingdings" pitchFamily="2" charset="2"/>
              <a:buNone/>
              <a:tabLst/>
              <a:defRPr/>
            </a:pPr>
            <a:r>
              <a:rPr kumimoji="0" lang="en-US" altLang="zh-CN"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2400" b="0" i="0" u="none" strike="noStrike" kern="1200" cap="none" spc="0" normalizeH="0" baseline="0" noProof="0">
              <a:ln>
                <a:noFill/>
              </a:ln>
              <a:solidFill>
                <a:schemeClr val="tx1"/>
              </a:solidFill>
              <a:effectLst/>
              <a:uLnTx/>
              <a:uFillTx/>
              <a:latin typeface="+mn-lt"/>
              <a:ea typeface="+mn-ea"/>
              <a:cs typeface="+mn-cs"/>
            </a:endParaRPr>
          </a:p>
        </p:txBody>
      </p:sp>
      <p:sp>
        <p:nvSpPr>
          <p:cNvPr id="25" name="Line 13"/>
          <p:cNvSpPr>
            <a:spLocks noChangeShapeType="1"/>
          </p:cNvSpPr>
          <p:nvPr/>
        </p:nvSpPr>
        <p:spPr bwMode="auto">
          <a:xfrm>
            <a:off x="3000364" y="2643182"/>
            <a:ext cx="500066" cy="2423175"/>
          </a:xfrm>
          <a:prstGeom prst="line">
            <a:avLst/>
          </a:prstGeom>
          <a:noFill/>
          <a:ln w="25400">
            <a:solidFill>
              <a:srgbClr val="FF0000"/>
            </a:solidFill>
            <a:round/>
            <a:headEnd type="triangle" w="med" len="lg"/>
            <a:tailEnd/>
          </a:ln>
        </p:spPr>
        <p:txBody>
          <a:bodyPr/>
          <a:lstStyle/>
          <a:p>
            <a:endParaRPr lang="zh-CN" altLang="en-US"/>
          </a:p>
        </p:txBody>
      </p:sp>
      <p:sp>
        <p:nvSpPr>
          <p:cNvPr id="29" name="Rectangle 15"/>
          <p:cNvSpPr>
            <a:spLocks noChangeArrowheads="1"/>
          </p:cNvSpPr>
          <p:nvPr/>
        </p:nvSpPr>
        <p:spPr bwMode="auto">
          <a:xfrm>
            <a:off x="571472" y="1928802"/>
            <a:ext cx="2971800" cy="784099"/>
          </a:xfrm>
          <a:prstGeom prst="rect">
            <a:avLst/>
          </a:prstGeom>
          <a:solidFill>
            <a:srgbClr val="FFFFFF"/>
          </a:solidFill>
          <a:ln w="9525">
            <a:solidFill>
              <a:srgbClr val="000000"/>
            </a:solidFill>
            <a:miter lim="800000"/>
            <a:headEnd/>
            <a:tailEnd/>
          </a:ln>
        </p:spPr>
        <p:txBody>
          <a:bodyPr/>
          <a:lstStyle/>
          <a:p>
            <a:pPr algn="just"/>
            <a:r>
              <a:rPr lang="zh-CN" altLang="en-US" sz="1600" dirty="0" smtClean="0"/>
              <a:t>标题关键词、课程名、主讲人检索、多种条件组合检索。</a:t>
            </a:r>
            <a:endParaRPr lang="zh-CN" altLang="en-US" sz="1600" dirty="0">
              <a:latin typeface="Times New Roman" pitchFamily="18" charset="0"/>
            </a:endParaRPr>
          </a:p>
        </p:txBody>
      </p:sp>
      <p:sp>
        <p:nvSpPr>
          <p:cNvPr id="30" name="Rectangle 16"/>
          <p:cNvSpPr>
            <a:spLocks noChangeArrowheads="1"/>
          </p:cNvSpPr>
          <p:nvPr/>
        </p:nvSpPr>
        <p:spPr bwMode="auto">
          <a:xfrm>
            <a:off x="2143108" y="5072074"/>
            <a:ext cx="5143536" cy="295466"/>
          </a:xfrm>
          <a:prstGeom prst="rect">
            <a:avLst/>
          </a:prstGeom>
          <a:noFill/>
          <a:ln w="22225">
            <a:solidFill>
              <a:srgbClr val="FF0000"/>
            </a:solidFill>
            <a:miter lim="800000"/>
            <a:headEnd/>
            <a:tailEnd/>
          </a:ln>
        </p:spPr>
        <p:txBody>
          <a:bodyPr/>
          <a:lstStyle/>
          <a:p>
            <a:endParaRPr lang="zh-CN" altLang="en-US"/>
          </a:p>
        </p:txBody>
      </p:sp>
      <p:sp>
        <p:nvSpPr>
          <p:cNvPr id="33" name="Line 20"/>
          <p:cNvSpPr>
            <a:spLocks noChangeShapeType="1"/>
          </p:cNvSpPr>
          <p:nvPr/>
        </p:nvSpPr>
        <p:spPr bwMode="auto">
          <a:xfrm flipH="1">
            <a:off x="3643306" y="2714620"/>
            <a:ext cx="1571636" cy="2428892"/>
          </a:xfrm>
          <a:prstGeom prst="line">
            <a:avLst/>
          </a:prstGeom>
          <a:noFill/>
          <a:ln w="25400">
            <a:solidFill>
              <a:srgbClr val="FF0000"/>
            </a:solidFill>
            <a:round/>
            <a:headEnd type="triangle" w="med" len="lg"/>
            <a:tailEnd/>
          </a:ln>
        </p:spPr>
        <p:txBody>
          <a:bodyPr/>
          <a:lstStyle/>
          <a:p>
            <a:endParaRPr lang="zh-CN" altLang="en-US"/>
          </a:p>
        </p:txBody>
      </p:sp>
      <p:sp>
        <p:nvSpPr>
          <p:cNvPr id="19" name="Rectangle 15"/>
          <p:cNvSpPr>
            <a:spLocks noChangeArrowheads="1"/>
          </p:cNvSpPr>
          <p:nvPr/>
        </p:nvSpPr>
        <p:spPr bwMode="auto">
          <a:xfrm>
            <a:off x="4572000" y="1928802"/>
            <a:ext cx="2971800" cy="784099"/>
          </a:xfrm>
          <a:prstGeom prst="rect">
            <a:avLst/>
          </a:prstGeom>
          <a:solidFill>
            <a:srgbClr val="FFFFFF"/>
          </a:solidFill>
          <a:ln w="9525">
            <a:solidFill>
              <a:srgbClr val="000000"/>
            </a:solidFill>
            <a:miter lim="800000"/>
            <a:headEnd/>
            <a:tailEnd/>
          </a:ln>
        </p:spPr>
        <p:txBody>
          <a:bodyPr/>
          <a:lstStyle/>
          <a:p>
            <a:pPr algn="just"/>
            <a:r>
              <a:rPr lang="zh-CN" altLang="en-US" sz="1600" dirty="0" smtClean="0"/>
              <a:t>支持拼音首字母提示、词组提示、检索历史提示、参考关键词提示。</a:t>
            </a:r>
            <a:endParaRPr lang="zh-CN" altLang="en-US" sz="1600" dirty="0">
              <a:latin typeface="Times New Roman" pitchFamily="18" charset="0"/>
            </a:endParaRPr>
          </a:p>
        </p:txBody>
      </p:sp>
      <p:pic>
        <p:nvPicPr>
          <p:cNvPr id="16"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pic>
        <p:nvPicPr>
          <p:cNvPr id="19457" name="Picture 1"/>
          <p:cNvPicPr>
            <a:picLocks noChangeAspect="1" noChangeArrowheads="1"/>
          </p:cNvPicPr>
          <p:nvPr/>
        </p:nvPicPr>
        <p:blipFill>
          <a:blip r:embed="rId4"/>
          <a:srcRect/>
          <a:stretch>
            <a:fillRect/>
          </a:stretch>
        </p:blipFill>
        <p:spPr bwMode="auto">
          <a:xfrm>
            <a:off x="214282" y="3000372"/>
            <a:ext cx="8286807" cy="3448050"/>
          </a:xfrm>
          <a:prstGeom prst="rect">
            <a:avLst/>
          </a:prstGeom>
          <a:noFill/>
          <a:ln w="9525">
            <a:noFill/>
            <a:miter lim="800000"/>
            <a:headEnd/>
            <a:tailEnd/>
          </a:ln>
          <a:effectLst/>
        </p:spPr>
      </p:pic>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法宝视频库平台功能</a:t>
            </a:r>
            <a:r>
              <a:rPr lang="en-US" altLang="zh-CN" sz="2800" dirty="0" smtClean="0">
                <a:solidFill>
                  <a:srgbClr val="FF3300"/>
                </a:solidFill>
                <a:ea typeface="隶书" pitchFamily="49" charset="-122"/>
              </a:rPr>
              <a:t>——</a:t>
            </a:r>
            <a:r>
              <a:rPr lang="zh-CN" altLang="en-US" sz="2800" dirty="0" smtClean="0">
                <a:solidFill>
                  <a:srgbClr val="FF3300"/>
                </a:solidFill>
                <a:ea typeface="隶书" pitchFamily="49" charset="-122"/>
              </a:rPr>
              <a:t>多种检索</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2.7.2</a:t>
            </a:r>
            <a:endParaRPr lang="zh-CN" altLang="en-US" sz="2000" dirty="0">
              <a:solidFill>
                <a:srgbClr val="FF3300"/>
              </a:solidFill>
              <a:ea typeface="隶书" pitchFamily="49" charset="-122"/>
            </a:endParaRPr>
          </a:p>
        </p:txBody>
      </p:sp>
      <p:sp>
        <p:nvSpPr>
          <p:cNvPr id="18" name="Rectangle 5"/>
          <p:cNvSpPr txBox="1">
            <a:spLocks noChangeArrowheads="1"/>
          </p:cNvSpPr>
          <p:nvPr/>
        </p:nvSpPr>
        <p:spPr>
          <a:xfrm>
            <a:off x="152400" y="2596889"/>
            <a:ext cx="8839200" cy="366263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C3300"/>
              </a:buClr>
              <a:buSzTx/>
              <a:buFont typeface="Wingdings" pitchFamily="2" charset="2"/>
              <a:buNone/>
              <a:tabLst/>
              <a:defRPr/>
            </a:pPr>
            <a:r>
              <a:rPr kumimoji="0" lang="en-US" altLang="zh-CN"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2400" b="0" i="0" u="none" strike="noStrike" kern="1200" cap="none" spc="0" normalizeH="0" baseline="0" noProof="0">
              <a:ln>
                <a:noFill/>
              </a:ln>
              <a:solidFill>
                <a:schemeClr val="tx1"/>
              </a:solidFill>
              <a:effectLst/>
              <a:uLnTx/>
              <a:uFillTx/>
              <a:latin typeface="+mn-lt"/>
              <a:ea typeface="+mn-ea"/>
              <a:cs typeface="+mn-cs"/>
            </a:endParaRPr>
          </a:p>
        </p:txBody>
      </p:sp>
      <p:sp>
        <p:nvSpPr>
          <p:cNvPr id="25" name="Line 13"/>
          <p:cNvSpPr>
            <a:spLocks noChangeShapeType="1"/>
          </p:cNvSpPr>
          <p:nvPr/>
        </p:nvSpPr>
        <p:spPr bwMode="auto">
          <a:xfrm>
            <a:off x="3000364" y="2643182"/>
            <a:ext cx="500066" cy="2423175"/>
          </a:xfrm>
          <a:prstGeom prst="line">
            <a:avLst/>
          </a:prstGeom>
          <a:noFill/>
          <a:ln w="25400">
            <a:solidFill>
              <a:srgbClr val="FF0000"/>
            </a:solidFill>
            <a:round/>
            <a:headEnd type="triangle" w="med" len="lg"/>
            <a:tailEnd/>
          </a:ln>
        </p:spPr>
        <p:txBody>
          <a:bodyPr/>
          <a:lstStyle/>
          <a:p>
            <a:endParaRPr lang="zh-CN" altLang="en-US"/>
          </a:p>
        </p:txBody>
      </p:sp>
      <p:sp>
        <p:nvSpPr>
          <p:cNvPr id="29" name="Rectangle 15"/>
          <p:cNvSpPr>
            <a:spLocks noChangeArrowheads="1"/>
          </p:cNvSpPr>
          <p:nvPr/>
        </p:nvSpPr>
        <p:spPr bwMode="auto">
          <a:xfrm>
            <a:off x="571472" y="1928802"/>
            <a:ext cx="2971800" cy="784099"/>
          </a:xfrm>
          <a:prstGeom prst="rect">
            <a:avLst/>
          </a:prstGeom>
          <a:solidFill>
            <a:srgbClr val="FFFFFF"/>
          </a:solidFill>
          <a:ln w="9525">
            <a:solidFill>
              <a:srgbClr val="000000"/>
            </a:solidFill>
            <a:miter lim="800000"/>
            <a:headEnd/>
            <a:tailEnd/>
          </a:ln>
        </p:spPr>
        <p:txBody>
          <a:bodyPr/>
          <a:lstStyle/>
          <a:p>
            <a:pPr algn="just"/>
            <a:r>
              <a:rPr lang="zh-CN" altLang="en-US" sz="1600" dirty="0" smtClean="0"/>
              <a:t>标题关键词、课程名、主讲人检索、多种条件组合检索。</a:t>
            </a:r>
            <a:endParaRPr lang="zh-CN" altLang="en-US" sz="1600" dirty="0">
              <a:latin typeface="Times New Roman" pitchFamily="18" charset="0"/>
            </a:endParaRPr>
          </a:p>
        </p:txBody>
      </p:sp>
      <p:sp>
        <p:nvSpPr>
          <p:cNvPr id="30" name="Rectangle 16"/>
          <p:cNvSpPr>
            <a:spLocks noChangeArrowheads="1"/>
          </p:cNvSpPr>
          <p:nvPr/>
        </p:nvSpPr>
        <p:spPr bwMode="auto">
          <a:xfrm>
            <a:off x="2143108" y="5072074"/>
            <a:ext cx="5143536" cy="295466"/>
          </a:xfrm>
          <a:prstGeom prst="rect">
            <a:avLst/>
          </a:prstGeom>
          <a:noFill/>
          <a:ln w="22225">
            <a:solidFill>
              <a:srgbClr val="FF0000"/>
            </a:solidFill>
            <a:miter lim="800000"/>
            <a:headEnd/>
            <a:tailEnd/>
          </a:ln>
        </p:spPr>
        <p:txBody>
          <a:bodyPr/>
          <a:lstStyle/>
          <a:p>
            <a:endParaRPr lang="zh-CN" altLang="en-US"/>
          </a:p>
        </p:txBody>
      </p:sp>
      <p:sp>
        <p:nvSpPr>
          <p:cNvPr id="33" name="Line 20"/>
          <p:cNvSpPr>
            <a:spLocks noChangeShapeType="1"/>
          </p:cNvSpPr>
          <p:nvPr/>
        </p:nvSpPr>
        <p:spPr bwMode="auto">
          <a:xfrm flipH="1">
            <a:off x="3643306" y="2714620"/>
            <a:ext cx="1571636" cy="2428892"/>
          </a:xfrm>
          <a:prstGeom prst="line">
            <a:avLst/>
          </a:prstGeom>
          <a:noFill/>
          <a:ln w="25400">
            <a:solidFill>
              <a:srgbClr val="FF0000"/>
            </a:solidFill>
            <a:round/>
            <a:headEnd type="triangle" w="med" len="lg"/>
            <a:tailEnd/>
          </a:ln>
        </p:spPr>
        <p:txBody>
          <a:bodyPr/>
          <a:lstStyle/>
          <a:p>
            <a:endParaRPr lang="zh-CN" altLang="en-US"/>
          </a:p>
        </p:txBody>
      </p:sp>
      <p:sp>
        <p:nvSpPr>
          <p:cNvPr id="19" name="Rectangle 15"/>
          <p:cNvSpPr>
            <a:spLocks noChangeArrowheads="1"/>
          </p:cNvSpPr>
          <p:nvPr/>
        </p:nvSpPr>
        <p:spPr bwMode="auto">
          <a:xfrm>
            <a:off x="4572000" y="1928802"/>
            <a:ext cx="2971800" cy="784099"/>
          </a:xfrm>
          <a:prstGeom prst="rect">
            <a:avLst/>
          </a:prstGeom>
          <a:solidFill>
            <a:srgbClr val="FFFFFF"/>
          </a:solidFill>
          <a:ln w="9525">
            <a:solidFill>
              <a:srgbClr val="000000"/>
            </a:solidFill>
            <a:miter lim="800000"/>
            <a:headEnd/>
            <a:tailEnd/>
          </a:ln>
        </p:spPr>
        <p:txBody>
          <a:bodyPr/>
          <a:lstStyle/>
          <a:p>
            <a:pPr algn="just"/>
            <a:r>
              <a:rPr lang="zh-CN" altLang="en-US" sz="1600" dirty="0" smtClean="0"/>
              <a:t>支持拼音首字母提示、词组提示、检索历史提示、参考关键词提示。</a:t>
            </a:r>
            <a:endParaRPr lang="zh-CN" altLang="en-US" sz="1600" dirty="0">
              <a:latin typeface="Times New Roman" pitchFamily="18" charset="0"/>
            </a:endParaRPr>
          </a:p>
        </p:txBody>
      </p:sp>
      <p:pic>
        <p:nvPicPr>
          <p:cNvPr id="16" name="Picture 3"/>
          <p:cNvPicPr>
            <a:picLocks noChangeAspect="1" noChangeArrowheads="1"/>
          </p:cNvPicPr>
          <p:nvPr/>
        </p:nvPicPr>
        <p:blipFill>
          <a:blip r:embed="rId5"/>
          <a:srcRect/>
          <a:stretch>
            <a:fillRect/>
          </a:stretch>
        </p:blipFill>
        <p:spPr bwMode="auto">
          <a:xfrm>
            <a:off x="5786446" y="0"/>
            <a:ext cx="3357554" cy="857232"/>
          </a:xfrm>
          <a:prstGeom prst="rect">
            <a:avLst/>
          </a:prstGeom>
          <a:noFill/>
          <a:ln w="9525">
            <a:noFill/>
            <a:miter lim="800000"/>
            <a:headEnd/>
            <a:tailEnd/>
          </a:ln>
          <a:effectLst/>
        </p:spPr>
      </p:pic>
    </p:spTree>
    <p:extLst>
      <p:ext uri="{BB962C8B-B14F-4D97-AF65-F5344CB8AC3E}">
        <p14:creationId xmlns:p14="http://schemas.microsoft.com/office/powerpoint/2010/main" val="4196313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4">
              <a:lumMod val="75000"/>
            </a:schemeClr>
          </a:solidFill>
        </p:spPr>
        <p:txBody>
          <a:bodyPr/>
          <a:lstStyle/>
          <a:p>
            <a:pPr algn="l" eaLnBrk="1" hangingPunct="1"/>
            <a:r>
              <a:rPr lang="en-US" altLang="zh-CN" sz="2800" b="1" dirty="0" smtClean="0">
                <a:solidFill>
                  <a:srgbClr val="FF3300"/>
                </a:solidFill>
                <a:ea typeface="隶书" pitchFamily="49" charset="-122"/>
              </a:rPr>
              <a:t>2.7</a:t>
            </a:r>
            <a:r>
              <a:rPr lang="zh-CN" altLang="en-US" sz="2800" b="1" dirty="0" smtClean="0">
                <a:solidFill>
                  <a:srgbClr val="FF3300"/>
                </a:solidFill>
                <a:ea typeface="隶书" pitchFamily="49" charset="-122"/>
              </a:rPr>
              <a:t>法宝视频库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法宝视频库增值功能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167308"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2.7.3</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9286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400110"/>
          </a:xfrm>
          <a:prstGeom prst="rect">
            <a:avLst/>
          </a:prstGeom>
        </p:spPr>
        <p:txBody>
          <a:bodyPr wrap="square">
            <a:spAutoFit/>
          </a:bodyPr>
          <a:lstStyle/>
          <a:p>
            <a:pPr>
              <a:buClr>
                <a:srgbClr val="FF0000"/>
              </a:buClr>
              <a:buFont typeface="Wingdings" pitchFamily="2" charset="2"/>
              <a:buChar char="u"/>
            </a:pPr>
            <a:r>
              <a:rPr lang="zh-CN" altLang="en-US" sz="2000" dirty="0" smtClean="0"/>
              <a:t>界面设计良好，视频与文字讲义（或</a:t>
            </a:r>
            <a:r>
              <a:rPr lang="en-US" sz="2000" dirty="0" smtClean="0"/>
              <a:t>PPT</a:t>
            </a:r>
            <a:r>
              <a:rPr lang="zh-CN" altLang="en-US" sz="2000" dirty="0" smtClean="0"/>
              <a:t>）同步播放。</a:t>
            </a:r>
            <a:endParaRPr lang="en-US" altLang="zh-CN" sz="2000" dirty="0" smtClean="0"/>
          </a:p>
        </p:txBody>
      </p:sp>
      <p:pic>
        <p:nvPicPr>
          <p:cNvPr id="11266" name="Picture 2"/>
          <p:cNvPicPr>
            <a:picLocks noChangeAspect="1" noChangeArrowheads="1"/>
          </p:cNvPicPr>
          <p:nvPr/>
        </p:nvPicPr>
        <p:blipFill>
          <a:blip r:embed="rId4"/>
          <a:srcRect/>
          <a:stretch>
            <a:fillRect/>
          </a:stretch>
        </p:blipFill>
        <p:spPr bwMode="auto">
          <a:xfrm>
            <a:off x="357158" y="2857496"/>
            <a:ext cx="8286808" cy="278608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5"/>
          <a:srcRect/>
          <a:stretch>
            <a:fillRect/>
          </a:stretch>
        </p:blipFill>
        <p:spPr bwMode="auto">
          <a:xfrm>
            <a:off x="5929322" y="5572140"/>
            <a:ext cx="2428892" cy="1133475"/>
          </a:xfrm>
          <a:prstGeom prst="rect">
            <a:avLst/>
          </a:prstGeom>
          <a:noFill/>
          <a:ln w="9525">
            <a:noFill/>
            <a:miter lim="800000"/>
            <a:headEnd/>
            <a:tailEnd/>
          </a:ln>
          <a:effectLst/>
        </p:spPr>
      </p:pic>
      <p:pic>
        <p:nvPicPr>
          <p:cNvPr id="14" name="Picture 3"/>
          <p:cNvPicPr>
            <a:picLocks noChangeAspect="1" noChangeArrowheads="1"/>
          </p:cNvPicPr>
          <p:nvPr/>
        </p:nvPicPr>
        <p:blipFill>
          <a:blip r:embed="rId6"/>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57158" y="1714488"/>
            <a:ext cx="8429684" cy="1570496"/>
            <a:chOff x="3964" y="2071"/>
            <a:chExt cx="1484" cy="330"/>
          </a:xfrm>
        </p:grpSpPr>
        <p:sp>
          <p:nvSpPr>
            <p:cNvPr id="102"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60000"/>
              <a:lumOff val="40000"/>
            </a:schemeClr>
          </a:solidFill>
        </p:spPr>
        <p:txBody>
          <a:bodyPr/>
          <a:lstStyle/>
          <a:p>
            <a:pPr algn="l" eaLnBrk="1" hangingPunct="1"/>
            <a:r>
              <a:rPr lang="en-US" altLang="zh-CN" sz="2800" b="1" dirty="0" smtClean="0">
                <a:solidFill>
                  <a:srgbClr val="FF3300"/>
                </a:solidFill>
                <a:ea typeface="隶书" pitchFamily="49" charset="-122"/>
              </a:rPr>
              <a:t>2.8</a:t>
            </a:r>
            <a:r>
              <a:rPr lang="zh-CN" altLang="en-US" sz="2800" b="1" dirty="0" smtClean="0">
                <a:solidFill>
                  <a:srgbClr val="FF3300"/>
                </a:solidFill>
                <a:ea typeface="隶书" pitchFamily="49" charset="-122"/>
              </a:rPr>
              <a:t>司法考试库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司法考试库内容体系</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2.8.1</a:t>
            </a:r>
            <a:endParaRPr lang="zh-CN" altLang="en-US" sz="2000" dirty="0">
              <a:solidFill>
                <a:srgbClr val="FF3300"/>
              </a:solidFill>
              <a:ea typeface="隶书" pitchFamily="49" charset="-122"/>
            </a:endParaRPr>
          </a:p>
        </p:txBody>
      </p:sp>
      <p:sp>
        <p:nvSpPr>
          <p:cNvPr id="99" name="矩形 98"/>
          <p:cNvSpPr/>
          <p:nvPr/>
        </p:nvSpPr>
        <p:spPr>
          <a:xfrm>
            <a:off x="642910" y="1857364"/>
            <a:ext cx="7929618" cy="1200329"/>
          </a:xfrm>
          <a:prstGeom prst="rect">
            <a:avLst/>
          </a:prstGeom>
        </p:spPr>
        <p:txBody>
          <a:bodyPr wrap="square">
            <a:spAutoFit/>
          </a:bodyPr>
          <a:lstStyle/>
          <a:p>
            <a:pPr>
              <a:buClr>
                <a:srgbClr val="FF0000"/>
              </a:buClr>
              <a:buFont typeface="Wingdings" pitchFamily="2" charset="2"/>
              <a:buChar char="u"/>
            </a:pPr>
            <a:r>
              <a:rPr lang="zh-CN" altLang="zh-CN" dirty="0" smtClean="0"/>
              <a:t>是</a:t>
            </a:r>
            <a:r>
              <a:rPr lang="zh-CN" altLang="zh-CN" dirty="0"/>
              <a:t>由北大英华团队在充分进行市场调研的基础上，为备战司法考试的法律人量身打造的一款高性价比产品</a:t>
            </a:r>
            <a:r>
              <a:rPr lang="zh-CN" altLang="zh-CN" dirty="0" smtClean="0"/>
              <a:t>。</a:t>
            </a:r>
            <a:endParaRPr lang="en-US" altLang="zh-CN" dirty="0" smtClean="0"/>
          </a:p>
          <a:p>
            <a:pPr>
              <a:buClr>
                <a:srgbClr val="FF0000"/>
              </a:buClr>
              <a:buFont typeface="Wingdings" pitchFamily="2" charset="2"/>
              <a:buChar char="u"/>
            </a:pPr>
            <a:r>
              <a:rPr lang="zh-CN" altLang="zh-CN" dirty="0"/>
              <a:t>该平台包括在线答题、重点法条、法律汇编、司考大纲、法律文书、我的司考六个部分。</a:t>
            </a:r>
            <a:endParaRPr lang="en-US" altLang="zh-CN" dirty="0"/>
          </a:p>
        </p:txBody>
      </p:sp>
      <p:pic>
        <p:nvPicPr>
          <p:cNvPr id="1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41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6" y="3284984"/>
            <a:ext cx="9131424" cy="358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940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1277" y="3367798"/>
            <a:ext cx="2024839"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28728" y="3467879"/>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重点法</a:t>
            </a:r>
            <a:r>
              <a:rPr lang="zh-CN" altLang="en-US" sz="1400" dirty="0" smtClean="0">
                <a:solidFill>
                  <a:srgbClr val="F8F8F8"/>
                </a:solidFill>
                <a:latin typeface="Arial" charset="0"/>
                <a:ea typeface="宋体" charset="-122"/>
              </a:rPr>
              <a:t>条</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60000"/>
              <a:lumOff val="40000"/>
            </a:schemeClr>
          </a:solidFill>
        </p:spPr>
        <p:txBody>
          <a:bodyPr/>
          <a:lstStyle/>
          <a:p>
            <a:pPr algn="l" eaLnBrk="1" hangingPunct="1"/>
            <a:r>
              <a:rPr lang="en-US" altLang="zh-CN" sz="2800" b="1" dirty="0" smtClean="0">
                <a:solidFill>
                  <a:srgbClr val="FF3300"/>
                </a:solidFill>
                <a:ea typeface="隶书" pitchFamily="49" charset="-122"/>
              </a:rPr>
              <a:t>2.8</a:t>
            </a:r>
            <a:r>
              <a:rPr lang="zh-CN" altLang="en-US" sz="2800" b="1" dirty="0" smtClean="0">
                <a:solidFill>
                  <a:srgbClr val="FF3300"/>
                </a:solidFill>
                <a:ea typeface="隶书" pitchFamily="49" charset="-122"/>
              </a:rPr>
              <a:t>司法考试库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司法考试库内容体系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2.8.1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60" name="Rectangle 42"/>
          <p:cNvSpPr>
            <a:spLocks noChangeArrowheads="1"/>
          </p:cNvSpPr>
          <p:nvPr/>
        </p:nvSpPr>
        <p:spPr bwMode="gray">
          <a:xfrm>
            <a:off x="3286116" y="2153353"/>
            <a:ext cx="4214841"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45"/>
          <p:cNvSpPr>
            <a:spLocks noChangeArrowheads="1"/>
          </p:cNvSpPr>
          <p:nvPr/>
        </p:nvSpPr>
        <p:spPr bwMode="gray">
          <a:xfrm>
            <a:off x="3286116" y="3367798"/>
            <a:ext cx="4214841"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Rectangle 48"/>
          <p:cNvSpPr>
            <a:spLocks noChangeArrowheads="1"/>
          </p:cNvSpPr>
          <p:nvPr/>
        </p:nvSpPr>
        <p:spPr bwMode="gray">
          <a:xfrm>
            <a:off x="3286116" y="4867996"/>
            <a:ext cx="4214841"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3466455"/>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9" name="Text Box 61"/>
          <p:cNvSpPr txBox="1">
            <a:spLocks noChangeArrowheads="1"/>
          </p:cNvSpPr>
          <p:nvPr/>
        </p:nvSpPr>
        <p:spPr bwMode="gray">
          <a:xfrm>
            <a:off x="3357554" y="4867996"/>
            <a:ext cx="4114972" cy="954107"/>
          </a:xfrm>
          <a:prstGeom prst="rect">
            <a:avLst/>
          </a:prstGeom>
          <a:noFill/>
          <a:ln w="9525">
            <a:noFill/>
            <a:miter lim="800000"/>
            <a:headEnd/>
            <a:tailEnd/>
          </a:ln>
          <a:effectLst/>
        </p:spPr>
        <p:txBody>
          <a:bodyPr wrap="square">
            <a:spAutoFit/>
          </a:bodyPr>
          <a:lstStyle/>
          <a:p>
            <a:pPr marL="0" lvl="1">
              <a:spcBef>
                <a:spcPct val="50000"/>
              </a:spcBef>
            </a:pPr>
            <a:r>
              <a:rPr lang="zh-CN" altLang="en-US" sz="1400" dirty="0" smtClean="0"/>
              <a:t>按列表：宪法</a:t>
            </a:r>
            <a:r>
              <a:rPr lang="zh-CN" altLang="en-US" sz="1400" dirty="0"/>
              <a:t>、行政法与行政诉讼法、刑法、刑事诉讼法、民法、民事诉讼法与仲裁制度、商法、经济法、国际法、国际私法、国际经济法、司法制度与法律</a:t>
            </a:r>
            <a:r>
              <a:rPr lang="zh-CN" altLang="en-US" sz="1400" dirty="0" smtClean="0"/>
              <a:t>职业道德。</a:t>
            </a:r>
            <a:endParaRPr lang="zh-CN" altLang="en-US" sz="1400" dirty="0"/>
          </a:p>
        </p:txBody>
      </p:sp>
      <p:sp>
        <p:nvSpPr>
          <p:cNvPr id="72" name="Rectangle 41"/>
          <p:cNvSpPr>
            <a:spLocks noChangeArrowheads="1"/>
          </p:cNvSpPr>
          <p:nvPr/>
        </p:nvSpPr>
        <p:spPr bwMode="gray">
          <a:xfrm>
            <a:off x="7500958" y="2144586"/>
            <a:ext cx="1168253"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lvl="0">
              <a:defRPr/>
            </a:pPr>
            <a:r>
              <a:rPr lang="zh-CN" altLang="en-US" sz="1400" kern="0" dirty="0">
                <a:solidFill>
                  <a:sysClr val="windowText" lastClr="000000"/>
                </a:solidFill>
              </a:rPr>
              <a:t>开始</a:t>
            </a:r>
            <a:r>
              <a:rPr lang="zh-CN" altLang="en-US" sz="1400" kern="0" dirty="0" smtClean="0">
                <a:solidFill>
                  <a:sysClr val="windowText" lastClr="000000"/>
                </a:solidFill>
              </a:rPr>
              <a:t>至</a:t>
            </a:r>
            <a:r>
              <a:rPr lang="en-US" altLang="zh-CN" sz="1400" kern="0" dirty="0" smtClean="0">
                <a:solidFill>
                  <a:sysClr val="windowText" lastClr="000000"/>
                </a:solidFill>
              </a:rPr>
              <a:t>2013</a:t>
            </a:r>
            <a:r>
              <a:rPr lang="zh-CN" altLang="en-US" sz="1400" kern="0" dirty="0" smtClean="0">
                <a:solidFill>
                  <a:sysClr val="windowText" lastClr="000000"/>
                </a:solidFill>
              </a:rPr>
              <a:t>年的全套真题</a:t>
            </a:r>
          </a:p>
        </p:txBody>
      </p:sp>
      <p:sp>
        <p:nvSpPr>
          <p:cNvPr id="75" name="Rectangle 44"/>
          <p:cNvSpPr>
            <a:spLocks noChangeArrowheads="1"/>
          </p:cNvSpPr>
          <p:nvPr/>
        </p:nvSpPr>
        <p:spPr bwMode="gray">
          <a:xfrm>
            <a:off x="7500958" y="3359031"/>
            <a:ext cx="1168253"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r>
              <a:rPr lang="zh-CN" altLang="en-US" sz="1400" kern="0" dirty="0">
                <a:solidFill>
                  <a:sysClr val="windowText" lastClr="000000"/>
                </a:solidFill>
              </a:rPr>
              <a:t>法</a:t>
            </a:r>
            <a:r>
              <a:rPr lang="zh-CN" altLang="en-US" sz="1400" kern="0" dirty="0" smtClean="0">
                <a:solidFill>
                  <a:sysClr val="windowText" lastClr="000000"/>
                </a:solidFill>
              </a:rPr>
              <a:t>条全文</a:t>
            </a:r>
            <a:endParaRPr lang="en-US" altLang="zh-CN" sz="1400" kern="0" dirty="0" smtClean="0">
              <a:solidFill>
                <a:sysClr val="windowText" lastClr="000000"/>
              </a:solidFill>
            </a:endParaRPr>
          </a:p>
          <a:p>
            <a:pPr>
              <a:defRPr/>
            </a:pPr>
            <a:r>
              <a:rPr lang="zh-CN" altLang="en-US" sz="1400" kern="0" dirty="0" smtClean="0">
                <a:solidFill>
                  <a:sysClr val="windowText" lastClr="000000"/>
                </a:solidFill>
              </a:rPr>
              <a:t>还有</a:t>
            </a:r>
            <a:endParaRPr lang="en-US" altLang="zh-CN" sz="1400" kern="0" dirty="0" smtClean="0">
              <a:solidFill>
                <a:sysClr val="windowText" lastClr="000000"/>
              </a:solidFill>
            </a:endParaRPr>
          </a:p>
          <a:p>
            <a:pPr>
              <a:defRPr/>
            </a:pPr>
            <a:r>
              <a:rPr lang="zh-CN" altLang="en-US" sz="1400" kern="0" dirty="0" smtClean="0">
                <a:solidFill>
                  <a:sysClr val="windowText" lastClr="000000"/>
                </a:solidFill>
              </a:rPr>
              <a:t>配套试题</a:t>
            </a:r>
          </a:p>
        </p:txBody>
      </p:sp>
      <p:sp>
        <p:nvSpPr>
          <p:cNvPr id="76" name="Rectangle 47"/>
          <p:cNvSpPr>
            <a:spLocks noChangeArrowheads="1"/>
          </p:cNvSpPr>
          <p:nvPr/>
        </p:nvSpPr>
        <p:spPr bwMode="gray">
          <a:xfrm>
            <a:off x="7500958" y="4859230"/>
            <a:ext cx="1168253"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Text" lastClr="000000"/>
                </a:solidFill>
                <a:effectLst/>
                <a:uLnTx/>
                <a:uFillTx/>
              </a:rPr>
              <a:t>全文</a:t>
            </a:r>
            <a:endParaRPr kumimoji="0" lang="en-US" altLang="zh-CN"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Text" lastClr="000000"/>
                </a:solidFill>
                <a:effectLst/>
                <a:uLnTx/>
                <a:uFillTx/>
              </a:rPr>
              <a:t>可检索</a:t>
            </a:r>
          </a:p>
        </p:txBody>
      </p:sp>
      <p:sp>
        <p:nvSpPr>
          <p:cNvPr id="80" name="Text Box 57"/>
          <p:cNvSpPr txBox="1">
            <a:spLocks noChangeArrowheads="1"/>
          </p:cNvSpPr>
          <p:nvPr/>
        </p:nvSpPr>
        <p:spPr bwMode="gray">
          <a:xfrm>
            <a:off x="1251073" y="4750965"/>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84" name="Rectangle 42"/>
          <p:cNvSpPr>
            <a:spLocks noChangeArrowheads="1"/>
          </p:cNvSpPr>
          <p:nvPr/>
        </p:nvSpPr>
        <p:spPr bwMode="gray">
          <a:xfrm>
            <a:off x="1261277" y="2153353"/>
            <a:ext cx="2024839"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Rectangle 48"/>
          <p:cNvSpPr>
            <a:spLocks noChangeArrowheads="1"/>
          </p:cNvSpPr>
          <p:nvPr/>
        </p:nvSpPr>
        <p:spPr bwMode="gray">
          <a:xfrm>
            <a:off x="1261277" y="4867996"/>
            <a:ext cx="2024839"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61"/>
          <p:cNvSpPr txBox="1">
            <a:spLocks noChangeArrowheads="1"/>
          </p:cNvSpPr>
          <p:nvPr/>
        </p:nvSpPr>
        <p:spPr bwMode="gray">
          <a:xfrm>
            <a:off x="1428728" y="5010872"/>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法律汇编</a:t>
            </a:r>
          </a:p>
        </p:txBody>
      </p:sp>
      <p:sp>
        <p:nvSpPr>
          <p:cNvPr id="92" name="Rectangle 41"/>
          <p:cNvSpPr>
            <a:spLocks noChangeArrowheads="1"/>
          </p:cNvSpPr>
          <p:nvPr/>
        </p:nvSpPr>
        <p:spPr bwMode="gray">
          <a:xfrm>
            <a:off x="562283" y="2153353"/>
            <a:ext cx="739625"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1</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3367798"/>
            <a:ext cx="739625"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2</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4867996"/>
            <a:ext cx="739625"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3</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7" name="Text Box 53"/>
          <p:cNvSpPr txBox="1">
            <a:spLocks noChangeArrowheads="1"/>
          </p:cNvSpPr>
          <p:nvPr/>
        </p:nvSpPr>
        <p:spPr bwMode="gray">
          <a:xfrm>
            <a:off x="1357290" y="2592441"/>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在线答题</a:t>
            </a:r>
            <a:endParaRPr lang="zh-CN" altLang="en-US" sz="1400" dirty="0" smtClean="0">
              <a:solidFill>
                <a:srgbClr val="F8F8F8"/>
              </a:solidFill>
              <a:latin typeface="Arial" charset="0"/>
              <a:ea typeface="宋体" charset="-122"/>
            </a:endParaRPr>
          </a:p>
        </p:txBody>
      </p:sp>
      <p:sp>
        <p:nvSpPr>
          <p:cNvPr id="47" name="Text Box 53"/>
          <p:cNvSpPr txBox="1">
            <a:spLocks noChangeArrowheads="1"/>
          </p:cNvSpPr>
          <p:nvPr/>
        </p:nvSpPr>
        <p:spPr bwMode="gray">
          <a:xfrm>
            <a:off x="3286116" y="2143116"/>
            <a:ext cx="4093236" cy="954107"/>
          </a:xfrm>
          <a:prstGeom prst="rect">
            <a:avLst/>
          </a:prstGeom>
          <a:noFill/>
          <a:ln w="9525">
            <a:noFill/>
            <a:miter lim="800000"/>
            <a:headEnd/>
            <a:tailEnd/>
          </a:ln>
          <a:effectLst/>
        </p:spPr>
        <p:txBody>
          <a:bodyPr wrap="square">
            <a:spAutoFit/>
          </a:bodyPr>
          <a:lstStyle/>
          <a:p>
            <a:pPr marL="0" lvl="1">
              <a:buClr>
                <a:srgbClr val="CC3300"/>
              </a:buClr>
            </a:pPr>
            <a:endParaRPr lang="en-US" altLang="zh-CN" sz="1400" dirty="0" smtClean="0"/>
          </a:p>
          <a:p>
            <a:pPr marL="0" lvl="1">
              <a:buClr>
                <a:srgbClr val="CC3300"/>
              </a:buClr>
            </a:pPr>
            <a:r>
              <a:rPr lang="en-US" altLang="zh-CN" sz="1400" dirty="0" smtClean="0"/>
              <a:t>1</a:t>
            </a:r>
            <a:r>
              <a:rPr lang="zh-CN" altLang="en-US" sz="1400" dirty="0" smtClean="0"/>
              <a:t>、司考真题</a:t>
            </a:r>
            <a:endParaRPr lang="en-US" altLang="zh-CN" sz="1400" dirty="0" smtClean="0"/>
          </a:p>
          <a:p>
            <a:pPr marL="0" lvl="1">
              <a:buClr>
                <a:srgbClr val="CC3300"/>
              </a:buClr>
            </a:pPr>
            <a:r>
              <a:rPr lang="en-US" altLang="zh-CN" sz="1400" dirty="0" smtClean="0"/>
              <a:t>2</a:t>
            </a:r>
            <a:r>
              <a:rPr lang="zh-CN" altLang="en-US" sz="1400" dirty="0" smtClean="0"/>
              <a:t>、司考模拟题</a:t>
            </a:r>
            <a:endParaRPr lang="en-US" altLang="zh-CN" sz="1400" dirty="0" smtClean="0"/>
          </a:p>
          <a:p>
            <a:pPr marL="0" lvl="1">
              <a:buClr>
                <a:srgbClr val="CC3300"/>
              </a:buClr>
            </a:pPr>
            <a:r>
              <a:rPr lang="en-US" altLang="zh-CN" sz="1400" dirty="0" smtClean="0"/>
              <a:t>3</a:t>
            </a:r>
            <a:r>
              <a:rPr lang="zh-CN" altLang="en-US" sz="1400" dirty="0" smtClean="0"/>
              <a:t>、分科做题</a:t>
            </a:r>
          </a:p>
        </p:txBody>
      </p:sp>
      <p:sp>
        <p:nvSpPr>
          <p:cNvPr id="48" name="Text Box 59"/>
          <p:cNvSpPr txBox="1">
            <a:spLocks noChangeArrowheads="1"/>
          </p:cNvSpPr>
          <p:nvPr/>
        </p:nvSpPr>
        <p:spPr bwMode="gray">
          <a:xfrm>
            <a:off x="3357554" y="3439236"/>
            <a:ext cx="4071966" cy="954107"/>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smtClean="0"/>
              <a:t>包含宪法、行政法与行政诉讼法、刑法、刑事诉讼法、民法、民事诉讼法与仲裁制度、商法、经济法、国际法、国际私法、国际经济法、司法制度与法律职业道德</a:t>
            </a: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extLst>
      <p:ext uri="{BB962C8B-B14F-4D97-AF65-F5344CB8AC3E}">
        <p14:creationId xmlns:p14="http://schemas.microsoft.com/office/powerpoint/2010/main" val="6150205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45"/>
          <p:cNvSpPr>
            <a:spLocks noChangeArrowheads="1"/>
          </p:cNvSpPr>
          <p:nvPr/>
        </p:nvSpPr>
        <p:spPr bwMode="gray">
          <a:xfrm>
            <a:off x="1261277" y="3367798"/>
            <a:ext cx="2024839"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a:srcRect/>
          <a:stretch>
            <a:fillRect/>
          </a:stretch>
        </p:blipFill>
        <p:spPr bwMode="auto">
          <a:xfrm>
            <a:off x="6805246" y="4279104"/>
            <a:ext cx="2338754" cy="2146300"/>
          </a:xfrm>
          <a:prstGeom prst="rect">
            <a:avLst/>
          </a:prstGeom>
          <a:noFill/>
          <a:ln w="9525">
            <a:noFill/>
            <a:miter lim="800000"/>
            <a:headEnd/>
            <a:tailEnd/>
          </a:ln>
        </p:spPr>
      </p:pic>
      <p:sp>
        <p:nvSpPr>
          <p:cNvPr id="78" name="Text Box 59"/>
          <p:cNvSpPr txBox="1">
            <a:spLocks noChangeArrowheads="1"/>
          </p:cNvSpPr>
          <p:nvPr/>
        </p:nvSpPr>
        <p:spPr bwMode="gray">
          <a:xfrm>
            <a:off x="1428728" y="3728313"/>
            <a:ext cx="127987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a:solidFill>
                  <a:srgbClr val="F8F8F8"/>
                </a:solidFill>
                <a:latin typeface="Arial" charset="0"/>
                <a:ea typeface="宋体" charset="-122"/>
              </a:rPr>
              <a:t>法律文书</a:t>
            </a:r>
          </a:p>
        </p:txBody>
      </p:sp>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60000"/>
              <a:lumOff val="40000"/>
            </a:schemeClr>
          </a:solidFill>
        </p:spPr>
        <p:txBody>
          <a:bodyPr/>
          <a:lstStyle/>
          <a:p>
            <a:pPr algn="l" eaLnBrk="1" hangingPunct="1"/>
            <a:r>
              <a:rPr lang="en-US" altLang="zh-CN" sz="2800" b="1" dirty="0" smtClean="0">
                <a:solidFill>
                  <a:srgbClr val="FF3300"/>
                </a:solidFill>
                <a:ea typeface="隶书" pitchFamily="49" charset="-122"/>
              </a:rPr>
              <a:t>2.8</a:t>
            </a:r>
            <a:r>
              <a:rPr lang="zh-CN" altLang="en-US" sz="2800" b="1" dirty="0" smtClean="0">
                <a:solidFill>
                  <a:srgbClr val="FF3300"/>
                </a:solidFill>
                <a:ea typeface="隶书" pitchFamily="49" charset="-122"/>
              </a:rPr>
              <a:t>司法考试库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司法考试库内容体系</a:t>
            </a:r>
            <a:r>
              <a:rPr lang="zh-CN" altLang="en-US" sz="2400" dirty="0" smtClean="0">
                <a:solidFill>
                  <a:srgbClr val="FF3300"/>
                </a:solidFill>
                <a:ea typeface="隶书" pitchFamily="49" charset="-122"/>
              </a:rPr>
              <a:t>（截止</a:t>
            </a:r>
            <a:r>
              <a:rPr lang="en-US" altLang="zh-CN" sz="2400" dirty="0" smtClean="0">
                <a:solidFill>
                  <a:srgbClr val="FF3300"/>
                </a:solidFill>
                <a:ea typeface="隶书" pitchFamily="49" charset="-122"/>
              </a:rPr>
              <a:t>9</a:t>
            </a:r>
            <a:r>
              <a:rPr lang="zh-CN" altLang="en-US" sz="2400" dirty="0" smtClean="0">
                <a:solidFill>
                  <a:srgbClr val="FF3300"/>
                </a:solidFill>
                <a:ea typeface="隶书" pitchFamily="49" charset="-122"/>
              </a:rPr>
              <a:t>月</a:t>
            </a:r>
            <a:r>
              <a:rPr lang="en-US" altLang="zh-CN" sz="2400" dirty="0" smtClean="0">
                <a:solidFill>
                  <a:srgbClr val="FF3300"/>
                </a:solidFill>
                <a:ea typeface="隶书" pitchFamily="49" charset="-122"/>
              </a:rPr>
              <a:t>1</a:t>
            </a:r>
            <a:r>
              <a:rPr lang="zh-CN" altLang="en-US" sz="2400" dirty="0" smtClean="0">
                <a:solidFill>
                  <a:srgbClr val="FF3300"/>
                </a:solidFill>
                <a:ea typeface="隶书" pitchFamily="49" charset="-122"/>
              </a:rPr>
              <a:t>日）</a:t>
            </a:r>
            <a:endParaRPr lang="zh-CN" altLang="en-US" sz="24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2.8.1</a:t>
            </a:r>
            <a:endParaRPr lang="zh-CN" altLang="en-US" sz="2000" dirty="0">
              <a:solidFill>
                <a:srgbClr val="FF3300"/>
              </a:solidFill>
              <a:ea typeface="隶书" pitchFamily="49" charset="-122"/>
            </a:endParaRPr>
          </a:p>
        </p:txBody>
      </p:sp>
      <p:pic>
        <p:nvPicPr>
          <p:cNvPr id="50" name="Picture 2"/>
          <p:cNvPicPr>
            <a:picLocks noChangeAspect="1" noChangeArrowheads="1"/>
          </p:cNvPicPr>
          <p:nvPr/>
        </p:nvPicPr>
        <p:blipFill>
          <a:blip r:embed="rId3"/>
          <a:srcRect/>
          <a:stretch>
            <a:fillRect/>
          </a:stretch>
        </p:blipFill>
        <p:spPr bwMode="auto">
          <a:xfrm>
            <a:off x="6805246" y="4211634"/>
            <a:ext cx="2338754" cy="2146300"/>
          </a:xfrm>
          <a:prstGeom prst="rect">
            <a:avLst/>
          </a:prstGeom>
          <a:noFill/>
          <a:ln w="9525">
            <a:noFill/>
            <a:miter lim="800000"/>
            <a:headEnd/>
            <a:tailEnd/>
          </a:ln>
        </p:spPr>
      </p:pic>
      <p:sp>
        <p:nvSpPr>
          <p:cNvPr id="51" name="Text Box 95"/>
          <p:cNvSpPr txBox="1">
            <a:spLocks noChangeArrowheads="1"/>
          </p:cNvSpPr>
          <p:nvPr/>
        </p:nvSpPr>
        <p:spPr bwMode="gray">
          <a:xfrm>
            <a:off x="285720" y="1785926"/>
            <a:ext cx="4070086" cy="307777"/>
          </a:xfrm>
          <a:prstGeom prst="rect">
            <a:avLst/>
          </a:prstGeom>
          <a:noFill/>
          <a:ln w="9525" algn="ctr">
            <a:noFill/>
            <a:miter lim="800000"/>
            <a:headEnd/>
            <a:tailEnd/>
          </a:ln>
          <a:effectLst/>
        </p:spPr>
        <p:txBody>
          <a:bodyPr>
            <a:spAutoFit/>
          </a:bodyPr>
          <a:lstStyle/>
          <a:p>
            <a:pPr algn="ctr" eaLnBrk="0" hangingPunct="0"/>
            <a:r>
              <a:rPr lang="en-US" altLang="zh-CN" sz="1400" dirty="0">
                <a:solidFill>
                  <a:srgbClr val="F8F8F8"/>
                </a:solidFill>
                <a:latin typeface="Arial" charset="0"/>
                <a:ea typeface="宋体" charset="-122"/>
              </a:rPr>
              <a:t>Title </a:t>
            </a:r>
            <a:r>
              <a:rPr lang="en-US" altLang="zh-CN" sz="1400" dirty="0" smtClean="0">
                <a:solidFill>
                  <a:srgbClr val="F8F8F8"/>
                </a:solidFill>
                <a:latin typeface="Arial" charset="0"/>
                <a:ea typeface="宋体" charset="-122"/>
              </a:rPr>
              <a:t>in</a:t>
            </a:r>
            <a:endParaRPr lang="en-US" altLang="zh-CN" sz="1400" dirty="0">
              <a:solidFill>
                <a:srgbClr val="F8F8F8"/>
              </a:solidFill>
              <a:latin typeface="Arial" charset="0"/>
              <a:ea typeface="宋体" charset="-122"/>
            </a:endParaRPr>
          </a:p>
        </p:txBody>
      </p:sp>
      <p:sp>
        <p:nvSpPr>
          <p:cNvPr id="52" name="Rectangle 93"/>
          <p:cNvSpPr>
            <a:spLocks noChangeArrowheads="1"/>
          </p:cNvSpPr>
          <p:nvPr/>
        </p:nvSpPr>
        <p:spPr bwMode="gray">
          <a:xfrm>
            <a:off x="3286116" y="1647018"/>
            <a:ext cx="4214841"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Text Box 96"/>
          <p:cNvSpPr txBox="1">
            <a:spLocks noChangeArrowheads="1"/>
          </p:cNvSpPr>
          <p:nvPr/>
        </p:nvSpPr>
        <p:spPr bwMode="gray">
          <a:xfrm>
            <a:off x="4168050" y="1718456"/>
            <a:ext cx="2203606" cy="369332"/>
          </a:xfrm>
          <a:prstGeom prst="rect">
            <a:avLst/>
          </a:prstGeom>
          <a:noFill/>
          <a:ln w="9525">
            <a:noFill/>
            <a:miter lim="800000"/>
            <a:headEnd/>
            <a:tailEnd/>
          </a:ln>
          <a:effectLst/>
        </p:spPr>
        <p:txBody>
          <a:bodyPr wrap="square">
            <a:spAutoFit/>
          </a:bodyPr>
          <a:lstStyle/>
          <a:p>
            <a:pPr algn="ctr">
              <a:spcBef>
                <a:spcPct val="50000"/>
              </a:spcBef>
            </a:pPr>
            <a:r>
              <a:rPr lang="zh-CN" altLang="en-US" b="1" kern="0" dirty="0" smtClean="0">
                <a:solidFill>
                  <a:schemeClr val="bg1"/>
                </a:solidFill>
              </a:rPr>
              <a:t>子库内容</a:t>
            </a:r>
            <a:endParaRPr lang="en-US" altLang="zh-CN" b="1" kern="0" dirty="0">
              <a:solidFill>
                <a:schemeClr val="bg1"/>
              </a:solidFill>
            </a:endParaRPr>
          </a:p>
        </p:txBody>
      </p:sp>
      <p:sp>
        <p:nvSpPr>
          <p:cNvPr id="54" name="Rectangle 92"/>
          <p:cNvSpPr>
            <a:spLocks noChangeArrowheads="1"/>
          </p:cNvSpPr>
          <p:nvPr/>
        </p:nvSpPr>
        <p:spPr bwMode="gray">
          <a:xfrm>
            <a:off x="7500958" y="1643050"/>
            <a:ext cx="1168253"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rPr>
              <a:t>收录数量</a:t>
            </a:r>
          </a:p>
        </p:txBody>
      </p:sp>
      <p:sp>
        <p:nvSpPr>
          <p:cNvPr id="55" name="Rectangle 93"/>
          <p:cNvSpPr>
            <a:spLocks noChangeArrowheads="1"/>
          </p:cNvSpPr>
          <p:nvPr/>
        </p:nvSpPr>
        <p:spPr bwMode="gray">
          <a:xfrm>
            <a:off x="1261277" y="1647018"/>
            <a:ext cx="2024839"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96"/>
          <p:cNvSpPr txBox="1">
            <a:spLocks noChangeArrowheads="1"/>
          </p:cNvSpPr>
          <p:nvPr/>
        </p:nvSpPr>
        <p:spPr bwMode="gray">
          <a:xfrm>
            <a:off x="1643042" y="1714488"/>
            <a:ext cx="1303319" cy="369332"/>
          </a:xfrm>
          <a:prstGeom prst="rect">
            <a:avLst/>
          </a:prstGeom>
          <a:noFill/>
          <a:ln w="9525">
            <a:noFill/>
            <a:miter lim="800000"/>
            <a:headEnd/>
            <a:tailEnd/>
          </a:ln>
          <a:effectLst/>
        </p:spPr>
        <p:txBody>
          <a:bodyPr wrap="square">
            <a:spAutoFit/>
          </a:bodyPr>
          <a:lstStyle/>
          <a:p>
            <a:pPr algn="ctr">
              <a:spcBef>
                <a:spcPct val="50000"/>
              </a:spcBef>
              <a:defRPr/>
            </a:pPr>
            <a:r>
              <a:rPr lang="zh-CN" altLang="en-US" b="1" kern="0" dirty="0" smtClean="0">
                <a:solidFill>
                  <a:schemeClr val="bg1"/>
                </a:solidFill>
              </a:rPr>
              <a:t>子库名称</a:t>
            </a:r>
            <a:endParaRPr lang="en-US" altLang="zh-CN" b="1" kern="0" dirty="0">
              <a:solidFill>
                <a:schemeClr val="bg1"/>
              </a:solidFill>
            </a:endParaRPr>
          </a:p>
        </p:txBody>
      </p:sp>
      <p:sp>
        <p:nvSpPr>
          <p:cNvPr id="60" name="Rectangle 42"/>
          <p:cNvSpPr>
            <a:spLocks noChangeArrowheads="1"/>
          </p:cNvSpPr>
          <p:nvPr/>
        </p:nvSpPr>
        <p:spPr bwMode="gray">
          <a:xfrm>
            <a:off x="3286116" y="2153353"/>
            <a:ext cx="4214841"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Rectangle 45"/>
          <p:cNvSpPr>
            <a:spLocks noChangeArrowheads="1"/>
          </p:cNvSpPr>
          <p:nvPr/>
        </p:nvSpPr>
        <p:spPr bwMode="gray">
          <a:xfrm>
            <a:off x="3286116" y="3367798"/>
            <a:ext cx="4214841" cy="142876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Rectangle 48"/>
          <p:cNvSpPr>
            <a:spLocks noChangeArrowheads="1"/>
          </p:cNvSpPr>
          <p:nvPr/>
        </p:nvSpPr>
        <p:spPr bwMode="gray">
          <a:xfrm>
            <a:off x="3286116" y="4867996"/>
            <a:ext cx="4214841"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Text Box 60"/>
          <p:cNvSpPr txBox="1">
            <a:spLocks noChangeArrowheads="1"/>
          </p:cNvSpPr>
          <p:nvPr/>
        </p:nvSpPr>
        <p:spPr bwMode="gray">
          <a:xfrm>
            <a:off x="3547792" y="3466455"/>
            <a:ext cx="3002703" cy="307777"/>
          </a:xfrm>
          <a:prstGeom prst="rect">
            <a:avLst/>
          </a:prstGeom>
          <a:noFill/>
          <a:ln w="9525">
            <a:noFill/>
            <a:miter lim="800000"/>
            <a:headEnd/>
            <a:tailEnd/>
          </a:ln>
          <a:effectLst/>
        </p:spPr>
        <p:txBody>
          <a:bodyPr wrap="square">
            <a:spAutoFit/>
          </a:bodyPr>
          <a:lstStyle/>
          <a:p>
            <a:pPr>
              <a:spcBef>
                <a:spcPct val="50000"/>
              </a:spcBef>
            </a:pPr>
            <a:endParaRPr lang="en-US" altLang="zh-CN" sz="1400" dirty="0">
              <a:solidFill>
                <a:srgbClr val="F8F8F8"/>
              </a:solidFill>
              <a:latin typeface="Arial" charset="0"/>
              <a:ea typeface="宋体" charset="-122"/>
            </a:endParaRPr>
          </a:p>
        </p:txBody>
      </p:sp>
      <p:sp>
        <p:nvSpPr>
          <p:cNvPr id="69" name="Text Box 61"/>
          <p:cNvSpPr txBox="1">
            <a:spLocks noChangeArrowheads="1"/>
          </p:cNvSpPr>
          <p:nvPr/>
        </p:nvSpPr>
        <p:spPr bwMode="gray">
          <a:xfrm>
            <a:off x="3357554" y="4867996"/>
            <a:ext cx="4114972" cy="738664"/>
          </a:xfrm>
          <a:prstGeom prst="rect">
            <a:avLst/>
          </a:prstGeom>
          <a:noFill/>
          <a:ln w="9525">
            <a:noFill/>
            <a:miter lim="800000"/>
            <a:headEnd/>
            <a:tailEnd/>
          </a:ln>
          <a:effectLst/>
        </p:spPr>
        <p:txBody>
          <a:bodyPr wrap="square">
            <a:spAutoFit/>
          </a:bodyPr>
          <a:lstStyle/>
          <a:p>
            <a:pPr marL="0" lvl="1">
              <a:buClr>
                <a:srgbClr val="CC3300"/>
              </a:buClr>
            </a:pPr>
            <a:r>
              <a:rPr lang="en-US" altLang="zh-CN" sz="1400" dirty="0" smtClean="0"/>
              <a:t>1</a:t>
            </a:r>
            <a:r>
              <a:rPr lang="zh-CN" altLang="en-US" sz="1400" dirty="0"/>
              <a:t>、我的试卷</a:t>
            </a:r>
            <a:endParaRPr lang="en-US" altLang="zh-CN" sz="1400" dirty="0"/>
          </a:p>
          <a:p>
            <a:pPr marL="0" lvl="1">
              <a:buClr>
                <a:srgbClr val="CC3300"/>
              </a:buClr>
            </a:pPr>
            <a:r>
              <a:rPr lang="en-US" altLang="zh-CN" sz="1400" dirty="0"/>
              <a:t>2</a:t>
            </a:r>
            <a:r>
              <a:rPr lang="zh-CN" altLang="en-US" sz="1400" dirty="0"/>
              <a:t>、我的题库</a:t>
            </a:r>
            <a:endParaRPr lang="en-US" altLang="zh-CN" sz="1400" dirty="0"/>
          </a:p>
          <a:p>
            <a:pPr marL="0" lvl="1">
              <a:buClr>
                <a:srgbClr val="CC3300"/>
              </a:buClr>
            </a:pPr>
            <a:r>
              <a:rPr lang="en-US" altLang="zh-CN" sz="1400" dirty="0"/>
              <a:t>3</a:t>
            </a:r>
            <a:r>
              <a:rPr lang="zh-CN" altLang="en-US" sz="1400" dirty="0"/>
              <a:t>、我的重点法条</a:t>
            </a:r>
          </a:p>
        </p:txBody>
      </p:sp>
      <p:sp>
        <p:nvSpPr>
          <p:cNvPr id="72" name="Rectangle 41"/>
          <p:cNvSpPr>
            <a:spLocks noChangeArrowheads="1"/>
          </p:cNvSpPr>
          <p:nvPr/>
        </p:nvSpPr>
        <p:spPr bwMode="gray">
          <a:xfrm>
            <a:off x="7500958" y="2144586"/>
            <a:ext cx="1168253"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square" anchor="ctr">
            <a:flatTx/>
          </a:bodyPr>
          <a:lstStyle/>
          <a:p>
            <a:pPr lvl="0">
              <a:defRPr/>
            </a:pPr>
            <a:endParaRPr lang="zh-CN" altLang="en-US" sz="1400" kern="0" dirty="0" smtClean="0">
              <a:solidFill>
                <a:sysClr val="windowText" lastClr="000000"/>
              </a:solidFill>
            </a:endParaRPr>
          </a:p>
        </p:txBody>
      </p:sp>
      <p:sp>
        <p:nvSpPr>
          <p:cNvPr id="75" name="Rectangle 44"/>
          <p:cNvSpPr>
            <a:spLocks noChangeArrowheads="1"/>
          </p:cNvSpPr>
          <p:nvPr/>
        </p:nvSpPr>
        <p:spPr bwMode="gray">
          <a:xfrm>
            <a:off x="7500958" y="3359031"/>
            <a:ext cx="1168253"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a:defRPr/>
            </a:pPr>
            <a:endParaRPr lang="zh-CN" altLang="en-US" sz="1400" kern="0" dirty="0" smtClean="0">
              <a:solidFill>
                <a:sysClr val="windowText" lastClr="000000"/>
              </a:solidFill>
            </a:endParaRPr>
          </a:p>
        </p:txBody>
      </p:sp>
      <p:sp>
        <p:nvSpPr>
          <p:cNvPr id="76" name="Rectangle 47"/>
          <p:cNvSpPr>
            <a:spLocks noChangeArrowheads="1"/>
          </p:cNvSpPr>
          <p:nvPr/>
        </p:nvSpPr>
        <p:spPr bwMode="gray">
          <a:xfrm>
            <a:off x="7500958" y="4859230"/>
            <a:ext cx="1168253"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80" name="Text Box 57"/>
          <p:cNvSpPr txBox="1">
            <a:spLocks noChangeArrowheads="1"/>
          </p:cNvSpPr>
          <p:nvPr/>
        </p:nvSpPr>
        <p:spPr bwMode="gray">
          <a:xfrm>
            <a:off x="1251073" y="4750965"/>
            <a:ext cx="4070086"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84" name="Rectangle 42"/>
          <p:cNvSpPr>
            <a:spLocks noChangeArrowheads="1"/>
          </p:cNvSpPr>
          <p:nvPr/>
        </p:nvSpPr>
        <p:spPr bwMode="gray">
          <a:xfrm>
            <a:off x="1261277" y="2153353"/>
            <a:ext cx="2024839" cy="114300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Rectangle 48"/>
          <p:cNvSpPr>
            <a:spLocks noChangeArrowheads="1"/>
          </p:cNvSpPr>
          <p:nvPr/>
        </p:nvSpPr>
        <p:spPr bwMode="gray">
          <a:xfrm>
            <a:off x="1261277" y="4867996"/>
            <a:ext cx="2024839" cy="869990"/>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61"/>
          <p:cNvSpPr txBox="1">
            <a:spLocks noChangeArrowheads="1"/>
          </p:cNvSpPr>
          <p:nvPr/>
        </p:nvSpPr>
        <p:spPr bwMode="gray">
          <a:xfrm>
            <a:off x="1428728" y="5010872"/>
            <a:ext cx="1697844"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我的司考</a:t>
            </a:r>
          </a:p>
        </p:txBody>
      </p:sp>
      <p:sp>
        <p:nvSpPr>
          <p:cNvPr id="92" name="Rectangle 41"/>
          <p:cNvSpPr>
            <a:spLocks noChangeArrowheads="1"/>
          </p:cNvSpPr>
          <p:nvPr/>
        </p:nvSpPr>
        <p:spPr bwMode="gray">
          <a:xfrm>
            <a:off x="562283" y="2153353"/>
            <a:ext cx="739625" cy="114300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4</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5" name="Rectangle 44"/>
          <p:cNvSpPr>
            <a:spLocks noChangeArrowheads="1"/>
          </p:cNvSpPr>
          <p:nvPr/>
        </p:nvSpPr>
        <p:spPr bwMode="gray">
          <a:xfrm>
            <a:off x="562283" y="3367798"/>
            <a:ext cx="739625" cy="142876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5</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6" name="Rectangle 47"/>
          <p:cNvSpPr>
            <a:spLocks noChangeArrowheads="1"/>
          </p:cNvSpPr>
          <p:nvPr/>
        </p:nvSpPr>
        <p:spPr bwMode="gray">
          <a:xfrm>
            <a:off x="562283" y="4867996"/>
            <a:ext cx="739625" cy="869990"/>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6</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98" name="Rectangle 92"/>
          <p:cNvSpPr>
            <a:spLocks noChangeArrowheads="1"/>
          </p:cNvSpPr>
          <p:nvPr/>
        </p:nvSpPr>
        <p:spPr bwMode="gray">
          <a:xfrm>
            <a:off x="562283" y="1647018"/>
            <a:ext cx="739625"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algn="ctr">
              <a:defRPr/>
            </a:pPr>
            <a:r>
              <a:rPr lang="zh-CN" altLang="en-US" b="1" kern="0" dirty="0" smtClean="0">
                <a:solidFill>
                  <a:schemeClr val="bg1"/>
                </a:solidFill>
              </a:rPr>
              <a:t>序号</a:t>
            </a:r>
          </a:p>
        </p:txBody>
      </p:sp>
      <p:sp>
        <p:nvSpPr>
          <p:cNvPr id="77" name="Text Box 53"/>
          <p:cNvSpPr txBox="1">
            <a:spLocks noChangeArrowheads="1"/>
          </p:cNvSpPr>
          <p:nvPr/>
        </p:nvSpPr>
        <p:spPr bwMode="gray">
          <a:xfrm>
            <a:off x="1357290" y="2592441"/>
            <a:ext cx="1673858" cy="307777"/>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  司考大纲</a:t>
            </a:r>
          </a:p>
        </p:txBody>
      </p:sp>
      <p:sp>
        <p:nvSpPr>
          <p:cNvPr id="47" name="Text Box 53"/>
          <p:cNvSpPr txBox="1">
            <a:spLocks noChangeArrowheads="1"/>
          </p:cNvSpPr>
          <p:nvPr/>
        </p:nvSpPr>
        <p:spPr bwMode="gray">
          <a:xfrm>
            <a:off x="3286116" y="2143116"/>
            <a:ext cx="4093236" cy="738664"/>
          </a:xfrm>
          <a:prstGeom prst="rect">
            <a:avLst/>
          </a:prstGeom>
          <a:noFill/>
          <a:ln w="9525">
            <a:noFill/>
            <a:miter lim="800000"/>
            <a:headEnd/>
            <a:tailEnd/>
          </a:ln>
          <a:effectLst/>
        </p:spPr>
        <p:txBody>
          <a:bodyPr wrap="square">
            <a:spAutoFit/>
          </a:bodyPr>
          <a:lstStyle/>
          <a:p>
            <a:pPr marL="0" lvl="1">
              <a:buClr>
                <a:srgbClr val="CC3300"/>
              </a:buClr>
            </a:pPr>
            <a:endParaRPr lang="en-US" altLang="zh-CN" sz="1400" dirty="0" smtClean="0"/>
          </a:p>
          <a:p>
            <a:pPr marL="0" lvl="1">
              <a:buClr>
                <a:srgbClr val="CC3300"/>
              </a:buClr>
            </a:pPr>
            <a:r>
              <a:rPr lang="en-US" altLang="zh-CN" sz="1400" dirty="0" smtClean="0"/>
              <a:t>1</a:t>
            </a:r>
            <a:r>
              <a:rPr lang="zh-CN" altLang="en-US" sz="1400" dirty="0" smtClean="0"/>
              <a:t>、历年司考大纲</a:t>
            </a:r>
            <a:endParaRPr lang="en-US" altLang="zh-CN" sz="1400" dirty="0" smtClean="0"/>
          </a:p>
          <a:p>
            <a:pPr marL="0" lvl="1">
              <a:buClr>
                <a:srgbClr val="CC3300"/>
              </a:buClr>
            </a:pPr>
            <a:r>
              <a:rPr lang="en-US" altLang="zh-CN" sz="1400" dirty="0" smtClean="0"/>
              <a:t>2</a:t>
            </a:r>
            <a:r>
              <a:rPr lang="zh-CN" altLang="en-US" sz="1400" dirty="0" smtClean="0"/>
              <a:t>、新旧大纲对照</a:t>
            </a:r>
          </a:p>
        </p:txBody>
      </p:sp>
      <p:sp>
        <p:nvSpPr>
          <p:cNvPr id="48" name="Text Box 59"/>
          <p:cNvSpPr txBox="1">
            <a:spLocks noChangeArrowheads="1"/>
          </p:cNvSpPr>
          <p:nvPr/>
        </p:nvSpPr>
        <p:spPr bwMode="gray">
          <a:xfrm>
            <a:off x="3342163" y="3971327"/>
            <a:ext cx="4071966" cy="307777"/>
          </a:xfrm>
          <a:prstGeom prst="rect">
            <a:avLst/>
          </a:prstGeom>
          <a:noFill/>
          <a:ln w="9525">
            <a:noFill/>
            <a:miter lim="800000"/>
            <a:headEnd/>
            <a:tailEnd/>
          </a:ln>
          <a:effectLst/>
        </p:spPr>
        <p:txBody>
          <a:bodyPr wrap="square">
            <a:spAutoFit/>
          </a:bodyPr>
          <a:lstStyle/>
          <a:p>
            <a:pPr marL="0" lvl="1">
              <a:buClr>
                <a:srgbClr val="CC3300"/>
              </a:buClr>
            </a:pPr>
            <a:r>
              <a:rPr lang="zh-CN" altLang="en-US" sz="1400" dirty="0"/>
              <a:t>民事、刑事、行政、商事判决书等</a:t>
            </a: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extLst>
      <p:ext uri="{BB962C8B-B14F-4D97-AF65-F5344CB8AC3E}">
        <p14:creationId xmlns:p14="http://schemas.microsoft.com/office/powerpoint/2010/main" val="384086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一、北大英华公司简介</a:t>
            </a:r>
          </a:p>
        </p:txBody>
      </p:sp>
      <p:pic>
        <p:nvPicPr>
          <p:cNvPr id="33"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34" name="Rectangle 8"/>
          <p:cNvSpPr>
            <a:spLocks noChangeArrowheads="1"/>
          </p:cNvSpPr>
          <p:nvPr/>
        </p:nvSpPr>
        <p:spPr bwMode="auto">
          <a:xfrm>
            <a:off x="145383" y="1003300"/>
            <a:ext cx="5791200" cy="563563"/>
          </a:xfrm>
          <a:prstGeom prst="rect">
            <a:avLst/>
          </a:prstGeom>
          <a:noFill/>
          <a:ln w="9525">
            <a:noFill/>
            <a:miter lim="800000"/>
            <a:headEnd/>
            <a:tailEnd/>
          </a:ln>
        </p:spPr>
        <p:txBody>
          <a:bodyPr anchor="ctr"/>
          <a:lstStyle/>
          <a:p>
            <a:pPr lvl="0">
              <a:lnSpc>
                <a:spcPct val="150000"/>
              </a:lnSpc>
              <a:defRPr/>
            </a:pPr>
            <a:r>
              <a:rPr lang="en-US" altLang="zh-CN" sz="2800" kern="0" dirty="0">
                <a:solidFill>
                  <a:srgbClr val="FF0000"/>
                </a:solidFill>
                <a:latin typeface="华文隶书" panose="02010800040101010101" pitchFamily="2" charset="-122"/>
                <a:ea typeface="华文隶书" panose="02010800040101010101" pitchFamily="2" charset="-122"/>
              </a:rPr>
              <a:t>1.2 </a:t>
            </a:r>
            <a:r>
              <a:rPr lang="zh-CN" altLang="en-US" sz="2800" kern="0" dirty="0">
                <a:solidFill>
                  <a:srgbClr val="FF0000"/>
                </a:solidFill>
                <a:latin typeface="华文隶书" panose="02010800040101010101" pitchFamily="2" charset="-122"/>
                <a:ea typeface="华文隶书" panose="02010800040101010101" pitchFamily="2" charset="-122"/>
              </a:rPr>
              <a:t>北大英华法律产品概览</a:t>
            </a:r>
            <a:endParaRPr lang="en-US" altLang="zh-CN" sz="2800" kern="0" dirty="0">
              <a:solidFill>
                <a:srgbClr val="FF0000"/>
              </a:solidFill>
              <a:latin typeface="华文隶书" panose="02010800040101010101" pitchFamily="2" charset="-122"/>
              <a:ea typeface="华文隶书" panose="02010800040101010101" pitchFamily="2" charset="-122"/>
            </a:endParaRP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graphicFrame>
        <p:nvGraphicFramePr>
          <p:cNvPr id="2" name="图示 1"/>
          <p:cNvGraphicFramePr/>
          <p:nvPr>
            <p:extLst>
              <p:ext uri="{D42A27DB-BD31-4B8C-83A1-F6EECF244321}">
                <p14:modId xmlns:p14="http://schemas.microsoft.com/office/powerpoint/2010/main" val="3458981613"/>
              </p:ext>
            </p:extLst>
          </p:nvPr>
        </p:nvGraphicFramePr>
        <p:xfrm>
          <a:off x="1619672" y="1977452"/>
          <a:ext cx="5400600" cy="3821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251517" y="1695450"/>
            <a:ext cx="2952329" cy="135421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b="1" dirty="0"/>
              <a:t>法律信息专业</a:t>
            </a:r>
            <a:r>
              <a:rPr lang="zh-CN" altLang="en-US" b="1" dirty="0" smtClean="0"/>
              <a:t>产品：</a:t>
            </a:r>
            <a:endParaRPr lang="en-US" altLang="zh-CN" b="1" dirty="0" smtClean="0"/>
          </a:p>
          <a:p>
            <a:r>
              <a:rPr lang="en-US" altLang="zh-CN" sz="1600" dirty="0" smtClean="0"/>
              <a:t>1</a:t>
            </a:r>
            <a:r>
              <a:rPr lang="zh-CN" altLang="en-US" sz="1600" dirty="0" smtClean="0"/>
              <a:t>、法律</a:t>
            </a:r>
            <a:r>
              <a:rPr lang="zh-CN" altLang="en-US" sz="1600" dirty="0"/>
              <a:t>培训课件</a:t>
            </a:r>
            <a:r>
              <a:rPr lang="zh-CN" altLang="en-US" sz="1600" dirty="0" smtClean="0"/>
              <a:t>数据库</a:t>
            </a:r>
            <a:endParaRPr lang="en-US" altLang="zh-CN" sz="1600" dirty="0" smtClean="0"/>
          </a:p>
          <a:p>
            <a:r>
              <a:rPr lang="en-US" altLang="zh-CN" sz="1600" dirty="0" smtClean="0"/>
              <a:t>2</a:t>
            </a:r>
            <a:r>
              <a:rPr lang="zh-CN" altLang="en-US" sz="1600" dirty="0" smtClean="0"/>
              <a:t>、卫生</a:t>
            </a:r>
            <a:r>
              <a:rPr lang="zh-CN" altLang="en-US" sz="1600" dirty="0"/>
              <a:t>安全法律</a:t>
            </a:r>
            <a:r>
              <a:rPr lang="zh-CN" altLang="en-US" sz="1600" dirty="0" smtClean="0"/>
              <a:t>信息系统</a:t>
            </a:r>
            <a:endParaRPr lang="en-US" altLang="zh-CN" sz="1600" dirty="0" smtClean="0"/>
          </a:p>
          <a:p>
            <a:r>
              <a:rPr lang="en-US" altLang="zh-CN" sz="1600" dirty="0" smtClean="0"/>
              <a:t>3</a:t>
            </a:r>
            <a:r>
              <a:rPr lang="zh-CN" altLang="en-US" sz="1600" dirty="0" smtClean="0"/>
              <a:t>、银行</a:t>
            </a:r>
            <a:r>
              <a:rPr lang="zh-CN" altLang="en-US" sz="1600" dirty="0"/>
              <a:t>合规</a:t>
            </a:r>
            <a:r>
              <a:rPr lang="zh-CN" altLang="en-US" sz="1600" dirty="0" smtClean="0"/>
              <a:t>信息系统</a:t>
            </a:r>
            <a:endParaRPr lang="en-US" altLang="zh-CN" sz="1600" dirty="0" smtClean="0"/>
          </a:p>
          <a:p>
            <a:r>
              <a:rPr lang="en-US" altLang="zh-CN" sz="1600" dirty="0" smtClean="0"/>
              <a:t>4</a:t>
            </a:r>
            <a:r>
              <a:rPr lang="zh-CN" altLang="en-US" sz="1600" dirty="0" smtClean="0"/>
              <a:t>、中国</a:t>
            </a:r>
            <a:r>
              <a:rPr lang="zh-CN" altLang="en-US" sz="1600" dirty="0"/>
              <a:t>审判法律应用支持系统</a:t>
            </a:r>
          </a:p>
        </p:txBody>
      </p:sp>
      <p:sp>
        <p:nvSpPr>
          <p:cNvPr id="7" name="TextBox 6"/>
          <p:cNvSpPr txBox="1"/>
          <p:nvPr/>
        </p:nvSpPr>
        <p:spPr>
          <a:xfrm>
            <a:off x="4814667" y="1270406"/>
            <a:ext cx="2739873" cy="1077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smtClean="0"/>
              <a:t>法律信息通用产品：</a:t>
            </a:r>
            <a:endParaRPr lang="en-US" altLang="zh-CN" sz="1600" b="1" dirty="0" smtClean="0"/>
          </a:p>
          <a:p>
            <a:r>
              <a:rPr lang="zh-CN" altLang="en-US" sz="1600" dirty="0"/>
              <a:t>北大</a:t>
            </a:r>
            <a:r>
              <a:rPr lang="zh-CN" altLang="en-US" sz="1600" dirty="0" smtClean="0"/>
              <a:t>法宝</a:t>
            </a:r>
            <a:r>
              <a:rPr lang="en-US" altLang="zh-CN" sz="1600" dirty="0" smtClean="0"/>
              <a:t>V5</a:t>
            </a:r>
            <a:r>
              <a:rPr lang="zh-CN" altLang="en-US" sz="1600" dirty="0" smtClean="0"/>
              <a:t>在线版、</a:t>
            </a:r>
            <a:endParaRPr lang="en-US" altLang="zh-CN" sz="1600" dirty="0" smtClean="0"/>
          </a:p>
          <a:p>
            <a:r>
              <a:rPr lang="en-US" altLang="zh-CN" sz="1600" dirty="0" smtClean="0"/>
              <a:t>5.0</a:t>
            </a:r>
            <a:r>
              <a:rPr lang="zh-CN" altLang="en-US" sz="1600" dirty="0" smtClean="0"/>
              <a:t>局域网版、</a:t>
            </a:r>
            <a:r>
              <a:rPr lang="en-US" altLang="zh-CN" sz="1600" dirty="0" smtClean="0"/>
              <a:t>4.0</a:t>
            </a:r>
            <a:r>
              <a:rPr lang="zh-CN" altLang="en-US" sz="1600" dirty="0" smtClean="0"/>
              <a:t>单机版</a:t>
            </a:r>
            <a:endParaRPr lang="en-US" altLang="zh-CN" sz="1600" dirty="0" smtClean="0"/>
          </a:p>
          <a:p>
            <a:r>
              <a:rPr lang="zh-CN" altLang="en-US" sz="1600" dirty="0" smtClean="0"/>
              <a:t>（八大数据库）</a:t>
            </a:r>
            <a:endParaRPr lang="zh-CN" altLang="en-US" sz="1600" dirty="0"/>
          </a:p>
        </p:txBody>
      </p:sp>
      <p:sp>
        <p:nvSpPr>
          <p:cNvPr id="8" name="TextBox 7"/>
          <p:cNvSpPr txBox="1"/>
          <p:nvPr/>
        </p:nvSpPr>
        <p:spPr>
          <a:xfrm>
            <a:off x="6249044" y="2708920"/>
            <a:ext cx="2555776" cy="132343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smtClean="0"/>
              <a:t>公检法司通用产品：</a:t>
            </a:r>
            <a:endParaRPr lang="en-US" altLang="zh-CN" sz="1600" b="1" dirty="0" smtClean="0"/>
          </a:p>
          <a:p>
            <a:r>
              <a:rPr lang="en-US" altLang="zh-CN" sz="1600" dirty="0" smtClean="0"/>
              <a:t>1</a:t>
            </a:r>
            <a:r>
              <a:rPr lang="zh-CN" altLang="en-US" sz="1600" dirty="0" smtClean="0"/>
              <a:t>、法律</a:t>
            </a:r>
            <a:r>
              <a:rPr lang="zh-CN" altLang="en-US" sz="1600" dirty="0"/>
              <a:t>数据检索</a:t>
            </a:r>
            <a:r>
              <a:rPr lang="zh-CN" altLang="en-US" sz="1600" dirty="0" smtClean="0"/>
              <a:t>系统</a:t>
            </a:r>
            <a:endParaRPr lang="en-US" altLang="zh-CN" sz="1600" dirty="0" smtClean="0"/>
          </a:p>
          <a:p>
            <a:r>
              <a:rPr lang="en-US" altLang="zh-CN" sz="1600" dirty="0" smtClean="0"/>
              <a:t>2</a:t>
            </a:r>
            <a:r>
              <a:rPr lang="zh-CN" altLang="en-US" sz="1600" dirty="0" smtClean="0"/>
              <a:t>、</a:t>
            </a:r>
            <a:r>
              <a:rPr lang="zh-CN" altLang="en-US" sz="1600" dirty="0"/>
              <a:t>知识</a:t>
            </a:r>
            <a:r>
              <a:rPr lang="zh-CN" altLang="en-US" sz="1600" dirty="0" smtClean="0"/>
              <a:t>管理平台</a:t>
            </a:r>
            <a:endParaRPr lang="en-US" altLang="zh-CN" sz="1600" dirty="0" smtClean="0"/>
          </a:p>
          <a:p>
            <a:r>
              <a:rPr lang="en-US" altLang="zh-CN" sz="1600" dirty="0" smtClean="0"/>
              <a:t>3</a:t>
            </a:r>
            <a:r>
              <a:rPr lang="zh-CN" altLang="en-US" sz="1600" dirty="0" smtClean="0"/>
              <a:t>、</a:t>
            </a:r>
            <a:r>
              <a:rPr lang="zh-CN" altLang="en-US" sz="1600" dirty="0"/>
              <a:t>政法系统网络培训平台</a:t>
            </a:r>
            <a:endParaRPr lang="en-US" altLang="zh-CN" sz="1600" dirty="0" smtClean="0"/>
          </a:p>
          <a:p>
            <a:r>
              <a:rPr lang="en-US" altLang="zh-CN" sz="1600" dirty="0" smtClean="0"/>
              <a:t>4</a:t>
            </a:r>
            <a:r>
              <a:rPr lang="zh-CN" altLang="en-US" sz="1600" dirty="0" smtClean="0"/>
              <a:t>、</a:t>
            </a:r>
            <a:r>
              <a:rPr lang="zh-CN" altLang="en-US" sz="1600" dirty="0"/>
              <a:t>数字图书馆系统</a:t>
            </a:r>
          </a:p>
        </p:txBody>
      </p:sp>
      <p:sp>
        <p:nvSpPr>
          <p:cNvPr id="9" name="TextBox 8"/>
          <p:cNvSpPr txBox="1"/>
          <p:nvPr/>
        </p:nvSpPr>
        <p:spPr>
          <a:xfrm>
            <a:off x="5786446" y="4670772"/>
            <a:ext cx="2952328"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smtClean="0"/>
              <a:t>检察院专用产品：</a:t>
            </a:r>
            <a:endParaRPr lang="en-US" altLang="zh-CN" sz="1600" b="1" dirty="0" smtClean="0"/>
          </a:p>
          <a:p>
            <a:r>
              <a:rPr lang="en-US" altLang="zh-CN" sz="1600" dirty="0" smtClean="0"/>
              <a:t>1</a:t>
            </a:r>
            <a:r>
              <a:rPr lang="zh-CN" altLang="en-US" sz="1600" dirty="0" smtClean="0"/>
              <a:t>、法律</a:t>
            </a:r>
            <a:r>
              <a:rPr lang="zh-CN" altLang="en-US" sz="1600" dirty="0"/>
              <a:t>知识资源</a:t>
            </a:r>
            <a:r>
              <a:rPr lang="zh-CN" altLang="en-US" sz="1600" dirty="0" smtClean="0"/>
              <a:t>平台</a:t>
            </a:r>
            <a:endParaRPr lang="en-US" altLang="zh-CN" sz="1600" dirty="0" smtClean="0"/>
          </a:p>
          <a:p>
            <a:r>
              <a:rPr lang="en-US" altLang="zh-CN" sz="1600" dirty="0" smtClean="0"/>
              <a:t>2</a:t>
            </a:r>
            <a:r>
              <a:rPr lang="zh-CN" altLang="en-US" sz="1600" dirty="0" smtClean="0"/>
              <a:t>、</a:t>
            </a:r>
            <a:r>
              <a:rPr lang="zh-CN" altLang="en-US" sz="1600" dirty="0"/>
              <a:t>检察官办案助手平台</a:t>
            </a:r>
            <a:endParaRPr lang="en-US" altLang="zh-CN" sz="1600" dirty="0" smtClean="0"/>
          </a:p>
          <a:p>
            <a:r>
              <a:rPr lang="en-US" altLang="zh-CN" sz="1600" dirty="0" smtClean="0"/>
              <a:t>3</a:t>
            </a:r>
            <a:r>
              <a:rPr lang="zh-CN" altLang="en-US" sz="1600" dirty="0" smtClean="0"/>
              <a:t>、</a:t>
            </a:r>
            <a:r>
              <a:rPr lang="zh-CN" altLang="en-US" sz="1600" dirty="0"/>
              <a:t>检察院案例管理系统</a:t>
            </a:r>
            <a:endParaRPr lang="en-US" altLang="zh-CN" sz="1600" dirty="0" smtClean="0"/>
          </a:p>
          <a:p>
            <a:r>
              <a:rPr lang="en-US" altLang="zh-CN" sz="1600" dirty="0" smtClean="0"/>
              <a:t>4</a:t>
            </a:r>
            <a:r>
              <a:rPr lang="zh-CN" altLang="en-US" sz="1600" dirty="0" smtClean="0"/>
              <a:t>、</a:t>
            </a:r>
            <a:r>
              <a:rPr lang="zh-CN" altLang="en-US" sz="1600" dirty="0"/>
              <a:t>刑事案件法律应用系统</a:t>
            </a:r>
            <a:endParaRPr lang="en-US" altLang="zh-CN" sz="1600" dirty="0" smtClean="0"/>
          </a:p>
          <a:p>
            <a:r>
              <a:rPr lang="en-US" altLang="zh-CN" sz="1600" dirty="0" smtClean="0"/>
              <a:t>5</a:t>
            </a:r>
            <a:r>
              <a:rPr lang="zh-CN" altLang="en-US" sz="1600" dirty="0" smtClean="0"/>
              <a:t>、</a:t>
            </a:r>
            <a:r>
              <a:rPr lang="zh-CN" altLang="en-US" sz="1600" dirty="0"/>
              <a:t>刑事法条检索系统</a:t>
            </a:r>
            <a:endParaRPr lang="en-US" altLang="zh-CN" sz="1600" dirty="0" smtClean="0"/>
          </a:p>
          <a:p>
            <a:r>
              <a:rPr lang="en-US" altLang="zh-CN" sz="1600" dirty="0" smtClean="0"/>
              <a:t>6</a:t>
            </a:r>
            <a:r>
              <a:rPr lang="zh-CN" altLang="en-US" sz="1600" dirty="0" smtClean="0"/>
              <a:t>、</a:t>
            </a:r>
            <a:r>
              <a:rPr lang="zh-CN" altLang="en-US" sz="1600" dirty="0"/>
              <a:t>检察院规范化辅助量刑系统</a:t>
            </a:r>
          </a:p>
        </p:txBody>
      </p:sp>
      <p:sp>
        <p:nvSpPr>
          <p:cNvPr id="10" name="TextBox 9"/>
          <p:cNvSpPr txBox="1"/>
          <p:nvPr/>
        </p:nvSpPr>
        <p:spPr>
          <a:xfrm>
            <a:off x="216121" y="4645992"/>
            <a:ext cx="2763416"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smtClean="0"/>
              <a:t>法院专用产品：</a:t>
            </a:r>
            <a:endParaRPr lang="en-US" altLang="zh-CN" sz="1600" b="1" dirty="0" smtClean="0"/>
          </a:p>
          <a:p>
            <a:r>
              <a:rPr lang="en-US" altLang="zh-CN" sz="1600" dirty="0" smtClean="0"/>
              <a:t>1</a:t>
            </a:r>
            <a:r>
              <a:rPr lang="zh-CN" altLang="en-US" sz="1600" dirty="0" smtClean="0"/>
              <a:t>、</a:t>
            </a:r>
            <a:r>
              <a:rPr lang="zh-CN" altLang="en-US" sz="1600" dirty="0"/>
              <a:t>法官办案助手平台</a:t>
            </a:r>
            <a:endParaRPr lang="en-US" altLang="zh-CN" sz="1600" dirty="0" smtClean="0"/>
          </a:p>
          <a:p>
            <a:r>
              <a:rPr lang="en-US" altLang="zh-CN" sz="1600" dirty="0" smtClean="0"/>
              <a:t>2</a:t>
            </a:r>
            <a:r>
              <a:rPr lang="zh-CN" altLang="en-US" sz="1600" dirty="0" smtClean="0"/>
              <a:t>、</a:t>
            </a:r>
            <a:r>
              <a:rPr lang="zh-CN" altLang="en-US" sz="1600" dirty="0"/>
              <a:t>法院案例管理系统</a:t>
            </a:r>
            <a:endParaRPr lang="en-US" altLang="zh-CN" sz="1600" dirty="0" smtClean="0"/>
          </a:p>
          <a:p>
            <a:r>
              <a:rPr lang="en-US" altLang="zh-CN" sz="1600" dirty="0" smtClean="0"/>
              <a:t>3</a:t>
            </a:r>
            <a:r>
              <a:rPr lang="zh-CN" altLang="en-US" sz="1600" dirty="0" smtClean="0"/>
              <a:t>、</a:t>
            </a:r>
            <a:r>
              <a:rPr lang="zh-CN" altLang="en-US" sz="1600" dirty="0"/>
              <a:t>裁判文书纠错系统</a:t>
            </a:r>
            <a:endParaRPr lang="en-US" altLang="zh-CN" sz="1600" dirty="0" smtClean="0"/>
          </a:p>
          <a:p>
            <a:r>
              <a:rPr lang="en-US" altLang="zh-CN" sz="1600" dirty="0" smtClean="0"/>
              <a:t>4</a:t>
            </a:r>
            <a:r>
              <a:rPr lang="zh-CN" altLang="en-US" sz="1600" dirty="0" smtClean="0"/>
              <a:t>、</a:t>
            </a:r>
            <a:r>
              <a:rPr lang="zh-CN" altLang="en-US" sz="1600" dirty="0"/>
              <a:t>文书上网与统计管理系统</a:t>
            </a:r>
            <a:endParaRPr lang="en-US" altLang="zh-CN" sz="1600" dirty="0" smtClean="0"/>
          </a:p>
          <a:p>
            <a:r>
              <a:rPr lang="en-US" altLang="zh-CN" sz="1600" dirty="0" smtClean="0"/>
              <a:t>5</a:t>
            </a:r>
            <a:r>
              <a:rPr lang="zh-CN" altLang="en-US" sz="1600" dirty="0" smtClean="0"/>
              <a:t>、</a:t>
            </a:r>
            <a:r>
              <a:rPr lang="zh-CN" altLang="en-US" sz="1600" dirty="0"/>
              <a:t>文书上网与统计</a:t>
            </a:r>
            <a:r>
              <a:rPr lang="zh-CN" altLang="en-US" sz="1600" dirty="0" smtClean="0"/>
              <a:t>管理系统</a:t>
            </a:r>
            <a:endParaRPr lang="en-US" altLang="zh-CN" sz="1600" dirty="0" smtClean="0"/>
          </a:p>
        </p:txBody>
      </p:sp>
    </p:spTree>
    <p:extLst>
      <p:ext uri="{BB962C8B-B14F-4D97-AF65-F5344CB8AC3E}">
        <p14:creationId xmlns:p14="http://schemas.microsoft.com/office/powerpoint/2010/main" val="39812187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60000"/>
              <a:lumOff val="40000"/>
            </a:schemeClr>
          </a:solidFill>
        </p:spPr>
        <p:txBody>
          <a:bodyPr/>
          <a:lstStyle/>
          <a:p>
            <a:pPr algn="l" eaLnBrk="1" hangingPunct="1"/>
            <a:r>
              <a:rPr lang="en-US" altLang="zh-CN" sz="2800" b="1" dirty="0" smtClean="0">
                <a:solidFill>
                  <a:srgbClr val="FF3300"/>
                </a:solidFill>
                <a:ea typeface="隶书" pitchFamily="49" charset="-122"/>
              </a:rPr>
              <a:t>2.8</a:t>
            </a:r>
            <a:r>
              <a:rPr lang="zh-CN" altLang="en-US" sz="2800" b="1" dirty="0" smtClean="0">
                <a:solidFill>
                  <a:srgbClr val="FF3300"/>
                </a:solidFill>
                <a:ea typeface="隶书" pitchFamily="49" charset="-122"/>
              </a:rPr>
              <a:t>司法考试库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司法考试库增值功能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2.8.1</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12818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1938992"/>
          </a:xfrm>
          <a:prstGeom prst="rect">
            <a:avLst/>
          </a:prstGeom>
        </p:spPr>
        <p:txBody>
          <a:bodyPr wrap="square">
            <a:spAutoFit/>
          </a:bodyPr>
          <a:lstStyle/>
          <a:p>
            <a:pPr>
              <a:buClr>
                <a:srgbClr val="FF0000"/>
              </a:buClr>
              <a:buFont typeface="Wingdings" pitchFamily="2" charset="2"/>
              <a:buChar char="u"/>
            </a:pPr>
            <a:r>
              <a:rPr lang="zh-CN" altLang="zh-CN" sz="2000" dirty="0" smtClean="0"/>
              <a:t>在线</a:t>
            </a:r>
            <a:r>
              <a:rPr lang="zh-CN" altLang="zh-CN" sz="2000" dirty="0"/>
              <a:t>答题系统，全真模拟考试现场，真题和模拟题全部以整张试卷的形式展示，考试计时、提醒交卷、强制交卷完全模拟司考的真实考场，方便考生真实完成司法考试的自我测试。</a:t>
            </a:r>
          </a:p>
          <a:p>
            <a:pPr>
              <a:buClr>
                <a:srgbClr val="FF0000"/>
              </a:buClr>
              <a:buFont typeface="Wingdings" pitchFamily="2" charset="2"/>
              <a:buChar char="u"/>
            </a:pPr>
            <a:endParaRPr lang="en-US" altLang="zh-CN" sz="2000" dirty="0" smtClean="0"/>
          </a:p>
          <a:p>
            <a:pPr>
              <a:buClr>
                <a:srgbClr val="FF0000"/>
              </a:buClr>
              <a:buFont typeface="Wingdings" pitchFamily="2" charset="2"/>
              <a:buChar char="u"/>
            </a:pPr>
            <a:endParaRPr lang="zh-CN" altLang="zh-CN" sz="2000" dirty="0"/>
          </a:p>
          <a:p>
            <a:pPr>
              <a:buClr>
                <a:srgbClr val="FF0000"/>
              </a:buClr>
            </a:pPr>
            <a:endParaRPr lang="en-US" altLang="zh-CN" sz="2000" dirty="0" smtClean="0"/>
          </a:p>
        </p:txBody>
      </p:sp>
      <p:pic>
        <p:nvPicPr>
          <p:cNvPr id="1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41667"/>
            <a:ext cx="9016628" cy="313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734214"/>
            <a:ext cx="9036496" cy="91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a:solidFill>
            <a:schemeClr val="accent1">
              <a:lumMod val="60000"/>
              <a:lumOff val="40000"/>
            </a:schemeClr>
          </a:solidFill>
        </p:spPr>
        <p:txBody>
          <a:bodyPr/>
          <a:lstStyle/>
          <a:p>
            <a:pPr algn="l" eaLnBrk="1" hangingPunct="1"/>
            <a:r>
              <a:rPr lang="en-US" altLang="zh-CN" sz="2800" b="1" dirty="0" smtClean="0">
                <a:solidFill>
                  <a:srgbClr val="FF3300"/>
                </a:solidFill>
                <a:ea typeface="隶书" pitchFamily="49" charset="-122"/>
              </a:rPr>
              <a:t>2.8</a:t>
            </a:r>
            <a:r>
              <a:rPr lang="zh-CN" altLang="en-US" sz="2800" b="1" dirty="0" smtClean="0">
                <a:solidFill>
                  <a:srgbClr val="FF3300"/>
                </a:solidFill>
                <a:ea typeface="隶书" pitchFamily="49" charset="-122"/>
              </a:rPr>
              <a:t>司法考试库</a:t>
            </a:r>
          </a:p>
        </p:txBody>
      </p:sp>
      <p:pic>
        <p:nvPicPr>
          <p:cNvPr id="7175"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7176"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pPr algn="l"/>
            <a:r>
              <a:rPr lang="zh-CN" altLang="en-US" sz="2800" dirty="0" smtClean="0">
                <a:solidFill>
                  <a:srgbClr val="FF3300"/>
                </a:solidFill>
                <a:ea typeface="隶书" pitchFamily="49" charset="-122"/>
              </a:rPr>
              <a:t>司法考试库增值功能</a:t>
            </a:r>
            <a:endParaRPr lang="zh-CN" altLang="en-US" sz="2800" dirty="0">
              <a:solidFill>
                <a:srgbClr val="FF3300"/>
              </a:solidFill>
              <a:ea typeface="隶书" pitchFamily="49" charset="-122"/>
            </a:endParaRPr>
          </a:p>
        </p:txBody>
      </p:sp>
      <p:sp>
        <p:nvSpPr>
          <p:cNvPr id="7177" name="Text Box 9"/>
          <p:cNvSpPr txBox="1">
            <a:spLocks noChangeArrowheads="1"/>
          </p:cNvSpPr>
          <p:nvPr/>
        </p:nvSpPr>
        <p:spPr bwMode="auto">
          <a:xfrm>
            <a:off x="0" y="1143000"/>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2.8.1</a:t>
            </a:r>
            <a:endParaRPr lang="zh-CN" altLang="en-US" sz="2000" dirty="0">
              <a:solidFill>
                <a:srgbClr val="FF3300"/>
              </a:solidFill>
              <a:ea typeface="隶书" pitchFamily="49" charset="-122"/>
            </a:endParaRPr>
          </a:p>
        </p:txBody>
      </p:sp>
      <p:grpSp>
        <p:nvGrpSpPr>
          <p:cNvPr id="2" name="Group 21"/>
          <p:cNvGrpSpPr>
            <a:grpSpLocks/>
          </p:cNvGrpSpPr>
          <p:nvPr/>
        </p:nvGrpSpPr>
        <p:grpSpPr bwMode="auto">
          <a:xfrm>
            <a:off x="285720" y="1643049"/>
            <a:ext cx="8429684" cy="128189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785926"/>
            <a:ext cx="7929618" cy="1631216"/>
          </a:xfrm>
          <a:prstGeom prst="rect">
            <a:avLst/>
          </a:prstGeom>
        </p:spPr>
        <p:txBody>
          <a:bodyPr wrap="square">
            <a:spAutoFit/>
          </a:bodyPr>
          <a:lstStyle/>
          <a:p>
            <a:pPr>
              <a:buClr>
                <a:srgbClr val="FF0000"/>
              </a:buClr>
            </a:pPr>
            <a:endParaRPr lang="en-US" altLang="zh-CN" sz="2000" dirty="0" smtClean="0"/>
          </a:p>
          <a:p>
            <a:pPr>
              <a:buClr>
                <a:srgbClr val="FF0000"/>
              </a:buClr>
            </a:pPr>
            <a:r>
              <a:rPr lang="zh-CN" altLang="en-US" sz="2000" dirty="0" smtClean="0"/>
              <a:t>重点法条，左侧聚类分组；支持检索功能；还有配套试题。</a:t>
            </a:r>
            <a:endParaRPr lang="en-US" altLang="zh-CN" sz="2000" dirty="0" smtClean="0"/>
          </a:p>
          <a:p>
            <a:pPr>
              <a:buClr>
                <a:srgbClr val="FF0000"/>
              </a:buClr>
            </a:pPr>
            <a:r>
              <a:rPr lang="zh-CN" altLang="en-US" sz="2000" dirty="0"/>
              <a:t>法律</a:t>
            </a:r>
            <a:r>
              <a:rPr lang="zh-CN" altLang="en-US" sz="2000" dirty="0" smtClean="0"/>
              <a:t>文书，下拉种类检索。</a:t>
            </a:r>
            <a:endParaRPr lang="en-US" altLang="zh-CN" sz="2000" dirty="0" smtClean="0"/>
          </a:p>
          <a:p>
            <a:pPr>
              <a:buClr>
                <a:srgbClr val="FF0000"/>
              </a:buClr>
              <a:buFont typeface="Wingdings" pitchFamily="2" charset="2"/>
              <a:buChar char="u"/>
            </a:pPr>
            <a:endParaRPr lang="zh-CN" altLang="zh-CN" sz="2000" dirty="0"/>
          </a:p>
          <a:p>
            <a:pPr>
              <a:buClr>
                <a:srgbClr val="FF0000"/>
              </a:buClr>
            </a:pPr>
            <a:endParaRPr lang="en-US" altLang="zh-CN" sz="2000" dirty="0" smtClean="0"/>
          </a:p>
        </p:txBody>
      </p:sp>
      <p:pic>
        <p:nvPicPr>
          <p:cNvPr id="1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3" y="2843560"/>
            <a:ext cx="4966568" cy="399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00" y="2826792"/>
            <a:ext cx="5652120" cy="398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8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5562600" cy="838200"/>
          </a:xfrm>
          <a:prstGeom prst="rect">
            <a:avLst/>
          </a:prstGeom>
          <a:solidFill>
            <a:srgbClr val="CC3300"/>
          </a:solidFill>
          <a:ln w="9525">
            <a:noFill/>
            <a:miter lim="800000"/>
            <a:headEnd/>
            <a:tailEnd/>
          </a:ln>
        </p:spPr>
        <p:txBody>
          <a:bodyPr wrap="none" anchor="ctr"/>
          <a:lstStyle/>
          <a:p>
            <a:r>
              <a:rPr lang="zh-CN" altLang="en-US" sz="3600" b="0"/>
              <a:t>目录</a:t>
            </a:r>
          </a:p>
        </p:txBody>
      </p:sp>
      <p:sp>
        <p:nvSpPr>
          <p:cNvPr id="3076" name="Rectangle 4"/>
          <p:cNvSpPr>
            <a:spLocks noGrp="1" noChangeArrowheads="1"/>
          </p:cNvSpPr>
          <p:nvPr>
            <p:ph type="title"/>
          </p:nvPr>
        </p:nvSpPr>
        <p:spPr>
          <a:xfrm>
            <a:off x="228600" y="228600"/>
            <a:ext cx="4648200" cy="579438"/>
          </a:xfrm>
        </p:spPr>
        <p:txBody>
          <a:bodyPr>
            <a:normAutofit fontScale="90000"/>
          </a:bodyPr>
          <a:lstStyle/>
          <a:p>
            <a:pPr eaLnBrk="1" hangingPunct="1"/>
            <a:r>
              <a:rPr lang="en-US" altLang="zh-CN" sz="6000" dirty="0" smtClean="0">
                <a:solidFill>
                  <a:schemeClr val="tx1"/>
                </a:solidFill>
              </a:rPr>
              <a:t> </a:t>
            </a:r>
          </a:p>
        </p:txBody>
      </p:sp>
      <p:pic>
        <p:nvPicPr>
          <p:cNvPr id="3078" name="Picture 7"/>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13" name="Rectangle 3"/>
          <p:cNvSpPr>
            <a:spLocks noChangeArrowheads="1"/>
          </p:cNvSpPr>
          <p:nvPr/>
        </p:nvSpPr>
        <p:spPr bwMode="gray">
          <a:xfrm>
            <a:off x="0" y="2297113"/>
            <a:ext cx="4900613" cy="769937"/>
          </a:xfrm>
          <a:prstGeom prst="rect">
            <a:avLst/>
          </a:prstGeom>
          <a:solidFill>
            <a:srgbClr val="C00000">
              <a:lumMod val="20000"/>
              <a:lumOff val="80000"/>
            </a:srgbClr>
          </a:solidFill>
          <a:ln w="12700" algn="ctr">
            <a:noFill/>
            <a:miter lim="800000"/>
            <a:headEnd type="none" w="lg" len="lg"/>
            <a:tailEnd type="none" w="lg" len="lg"/>
          </a:ln>
        </p:spPr>
        <p:txBody>
          <a:bodyPr lIns="457200" tIns="228600" bIns="22860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14" name="Rectangle 3"/>
          <p:cNvSpPr>
            <a:spLocks noChangeArrowheads="1"/>
          </p:cNvSpPr>
          <p:nvPr/>
        </p:nvSpPr>
        <p:spPr bwMode="gray">
          <a:xfrm>
            <a:off x="0" y="2406650"/>
            <a:ext cx="4900613" cy="769938"/>
          </a:xfrm>
          <a:prstGeom prst="rect">
            <a:avLst/>
          </a:prstGeom>
          <a:solidFill>
            <a:srgbClr val="C00000"/>
          </a:solidFill>
          <a:ln w="12700" algn="ctr">
            <a:noFill/>
            <a:miter lim="800000"/>
            <a:headEnd type="none" w="lg" len="lg"/>
            <a:tailEnd type="none" w="lg" len="lg"/>
          </a:ln>
        </p:spPr>
        <p:txBody>
          <a:bodyPr lIns="457200" tIns="228600" bIns="22860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zh-CN" altLang="en-US" sz="2000" b="1" i="0" u="none" strike="noStrike" kern="0" cap="none" spc="0" normalizeH="0" baseline="0" noProof="0" dirty="0" smtClean="0">
                <a:ln>
                  <a:noFill/>
                </a:ln>
                <a:solidFill>
                  <a:srgbClr val="FFFFFF"/>
                </a:solidFill>
                <a:effectLst/>
                <a:uLnTx/>
                <a:uFillTx/>
                <a:latin typeface="微软雅黑"/>
                <a:ea typeface="微软雅黑"/>
              </a:rPr>
              <a:t>三、北大法宝的特色优势</a:t>
            </a: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15" name="矩形 14"/>
          <p:cNvSpPr/>
          <p:nvPr/>
        </p:nvSpPr>
        <p:spPr>
          <a:xfrm>
            <a:off x="5143504" y="1571612"/>
            <a:ext cx="4162425" cy="2400657"/>
          </a:xfrm>
          <a:prstGeom prst="rect">
            <a:avLst/>
          </a:prstGeom>
        </p:spPr>
        <p:txBody>
          <a:bodyPr>
            <a:spAutoFit/>
          </a:bodyPr>
          <a:lstStyle/>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effectLst/>
                <a:uLnTx/>
                <a:uFillTx/>
                <a:latin typeface="微软雅黑"/>
                <a:ea typeface="微软雅黑"/>
              </a:rPr>
              <a:t>1.1 </a:t>
            </a:r>
            <a:r>
              <a:rPr kumimoji="0" lang="zh-CN" altLang="en-US" sz="2000" b="0" i="0" u="none" strike="noStrike" kern="0" cap="none" spc="0" normalizeH="0" baseline="0" noProof="0" dirty="0" smtClean="0">
                <a:ln>
                  <a:noFill/>
                </a:ln>
                <a:effectLst/>
                <a:uLnTx/>
                <a:uFillTx/>
                <a:latin typeface="微软雅黑"/>
                <a:ea typeface="微软雅黑"/>
              </a:rPr>
              <a:t>内容体系丰富完善</a:t>
            </a:r>
            <a:endParaRPr kumimoji="0" lang="en-US" altLang="zh-CN" sz="2000" b="0" i="0" u="none" strike="noStrike" kern="0" cap="none" spc="0" normalizeH="0" baseline="0" noProof="0" dirty="0">
              <a:ln>
                <a:noFill/>
              </a:ln>
              <a:effectLst/>
              <a:uLnTx/>
              <a:uFillTx/>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a:ln>
                  <a:noFill/>
                </a:ln>
                <a:solidFill>
                  <a:srgbClr val="000000"/>
                </a:solidFill>
                <a:effectLst/>
                <a:uLnTx/>
                <a:uFillTx/>
                <a:latin typeface="微软雅黑"/>
                <a:ea typeface="微软雅黑"/>
              </a:rPr>
              <a:t>1.2 </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信息质量权威准确</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a:p>
            <a:pPr>
              <a:lnSpc>
                <a:spcPct val="150000"/>
              </a:lnSpc>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1.3 </a:t>
            </a:r>
            <a:r>
              <a:rPr lang="zh-CN" altLang="en-US" sz="2000" kern="0" dirty="0" smtClean="0">
                <a:solidFill>
                  <a:srgbClr val="000000"/>
                </a:solidFill>
                <a:latin typeface="微软雅黑"/>
                <a:ea typeface="微软雅黑"/>
              </a:rPr>
              <a:t>平台功能强大方便</a:t>
            </a:r>
            <a:endParaRPr lang="en-US" altLang="zh-CN" sz="2000" kern="0" dirty="0" smtClean="0">
              <a:solidFill>
                <a:srgbClr val="000000"/>
              </a:solidFill>
              <a:latin typeface="微软雅黑"/>
              <a:ea typeface="微软雅黑"/>
            </a:endParaRPr>
          </a:p>
          <a:p>
            <a:pPr lvl="0">
              <a:lnSpc>
                <a:spcPct val="150000"/>
              </a:lnSpc>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1.4 </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增值信息深入实用</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a:p>
            <a:pPr lvl="0">
              <a:lnSpc>
                <a:spcPct val="150000"/>
              </a:lnSpc>
              <a:defRPr/>
            </a:pPr>
            <a:r>
              <a:rPr lang="en-US" altLang="zh-CN" sz="2000" kern="0" dirty="0" smtClean="0">
                <a:solidFill>
                  <a:srgbClr val="000000"/>
                </a:solidFill>
                <a:latin typeface="微软雅黑"/>
                <a:ea typeface="微软雅黑"/>
              </a:rPr>
              <a:t>1.5 </a:t>
            </a:r>
            <a:r>
              <a:rPr lang="zh-CN" altLang="en-US" sz="2000" kern="0" dirty="0" smtClean="0">
                <a:solidFill>
                  <a:srgbClr val="000000"/>
                </a:solidFill>
                <a:latin typeface="微软雅黑"/>
                <a:ea typeface="微软雅黑"/>
              </a:rPr>
              <a:t>售后服务体贴用心</a:t>
            </a:r>
            <a:endParaRPr lang="en-US" altLang="zh-CN" sz="2000" kern="0" dirty="0" smtClean="0">
              <a:solidFill>
                <a:srgbClr val="000000"/>
              </a:solidFill>
              <a:latin typeface="微软雅黑"/>
              <a:ea typeface="微软雅黑"/>
            </a:endParaRPr>
          </a:p>
        </p:txBody>
      </p:sp>
      <p:pic>
        <p:nvPicPr>
          <p:cNvPr id="9"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p:spPr>
        <p:txBody>
          <a:bodyPr/>
          <a:lstStyle/>
          <a:p>
            <a:pPr algn="l" eaLnBrk="1" hangingPunct="1"/>
            <a:r>
              <a:rPr lang="en-US" altLang="zh-CN" sz="2800" b="1" dirty="0" smtClean="0">
                <a:solidFill>
                  <a:srgbClr val="FF3300"/>
                </a:solidFill>
                <a:ea typeface="隶书" pitchFamily="49" charset="-122"/>
              </a:rPr>
              <a:t>3.1</a:t>
            </a:r>
            <a:r>
              <a:rPr lang="zh-CN" altLang="en-US" sz="2800" b="1" dirty="0" smtClean="0">
                <a:solidFill>
                  <a:srgbClr val="FF3300"/>
                </a:solidFill>
                <a:ea typeface="隶书" pitchFamily="49" charset="-122"/>
              </a:rPr>
              <a:t>内容体系丰富完善</a:t>
            </a:r>
          </a:p>
        </p:txBody>
      </p:sp>
      <p:grpSp>
        <p:nvGrpSpPr>
          <p:cNvPr id="2" name="Group 21"/>
          <p:cNvGrpSpPr>
            <a:grpSpLocks/>
          </p:cNvGrpSpPr>
          <p:nvPr/>
        </p:nvGrpSpPr>
        <p:grpSpPr bwMode="auto">
          <a:xfrm>
            <a:off x="285720" y="1285860"/>
            <a:ext cx="8572560" cy="1643075"/>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428736"/>
            <a:ext cx="7643866" cy="1323439"/>
          </a:xfrm>
          <a:prstGeom prst="rect">
            <a:avLst/>
          </a:prstGeom>
        </p:spPr>
        <p:txBody>
          <a:bodyPr wrap="square">
            <a:spAutoFit/>
          </a:bodyPr>
          <a:lstStyle/>
          <a:p>
            <a:pPr>
              <a:buClr>
                <a:srgbClr val="FF0000"/>
              </a:buClr>
              <a:buFont typeface="Wingdings" pitchFamily="2" charset="2"/>
              <a:buChar char="u"/>
            </a:pPr>
            <a:r>
              <a:rPr lang="zh-CN" altLang="en-US" sz="2000" dirty="0" smtClean="0"/>
              <a:t>产品体系丰富：除常规子库外，有专题参考、英文译本、法律视频库。</a:t>
            </a:r>
            <a:endParaRPr lang="en-US" altLang="zh-CN" sz="2000" dirty="0" smtClean="0"/>
          </a:p>
          <a:p>
            <a:pPr>
              <a:buClr>
                <a:srgbClr val="FF0000"/>
              </a:buClr>
              <a:buFont typeface="Wingdings" pitchFamily="2" charset="2"/>
              <a:buChar char="u"/>
            </a:pPr>
            <a:r>
              <a:rPr lang="zh-CN" altLang="en-US" sz="2000" dirty="0" smtClean="0"/>
              <a:t>内容信息丰富：法规库收录量在国内领先，司法案例库收录量占用明显优势，法宝精品视频众多。</a:t>
            </a:r>
            <a:endParaRPr lang="en-US" altLang="zh-CN" sz="2000" dirty="0" smtClean="0"/>
          </a:p>
        </p:txBody>
      </p:sp>
      <p:grpSp>
        <p:nvGrpSpPr>
          <p:cNvPr id="3" name="Group 21"/>
          <p:cNvGrpSpPr>
            <a:grpSpLocks/>
          </p:cNvGrpSpPr>
          <p:nvPr/>
        </p:nvGrpSpPr>
        <p:grpSpPr bwMode="auto">
          <a:xfrm>
            <a:off x="285720" y="5429265"/>
            <a:ext cx="8572560" cy="928693"/>
            <a:chOff x="3964" y="2071"/>
            <a:chExt cx="1484" cy="330"/>
          </a:xfrm>
        </p:grpSpPr>
        <p:sp>
          <p:nvSpPr>
            <p:cNvPr id="1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8" name="矩形 17"/>
          <p:cNvSpPr/>
          <p:nvPr/>
        </p:nvSpPr>
        <p:spPr>
          <a:xfrm>
            <a:off x="503854" y="5557322"/>
            <a:ext cx="7929618" cy="707886"/>
          </a:xfrm>
          <a:prstGeom prst="rect">
            <a:avLst/>
          </a:prstGeom>
        </p:spPr>
        <p:txBody>
          <a:bodyPr wrap="square">
            <a:spAutoFit/>
          </a:bodyPr>
          <a:lstStyle/>
          <a:p>
            <a:pPr>
              <a:buClr>
                <a:srgbClr val="FF0000"/>
              </a:buClr>
              <a:buFont typeface="Wingdings" pitchFamily="2" charset="2"/>
              <a:buChar char="u"/>
            </a:pPr>
            <a:r>
              <a:rPr lang="zh-CN" altLang="en-US" sz="2000" dirty="0" smtClean="0"/>
              <a:t>专业法律信息服务里最丰富的，法律信息服务里最专业的，本土法律信息服务里最国际的，国际法律信息服务里最本土的。</a:t>
            </a:r>
            <a:endParaRPr lang="en-US" altLang="zh-CN" sz="2000" dirty="0" smtClean="0"/>
          </a:p>
        </p:txBody>
      </p:sp>
      <p:pic>
        <p:nvPicPr>
          <p:cNvPr id="19"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 y="2752175"/>
            <a:ext cx="9105107" cy="265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srcRect/>
          <a:stretch>
            <a:fillRect/>
          </a:stretch>
        </p:blipFill>
        <p:spPr bwMode="auto">
          <a:xfrm>
            <a:off x="6429388" y="0"/>
            <a:ext cx="2571768" cy="766047"/>
          </a:xfrm>
          <a:prstGeom prst="rect">
            <a:avLst/>
          </a:prstGeom>
          <a:noFill/>
          <a:ln w="9525">
            <a:noFill/>
            <a:miter lim="800000"/>
            <a:headEnd/>
            <a:tailEnd/>
          </a:ln>
          <a:effectLst/>
        </p:spPr>
      </p:pic>
      <p:sp>
        <p:nvSpPr>
          <p:cNvPr id="7172" name="Rectangle 4"/>
          <p:cNvSpPr>
            <a:spLocks noChangeArrowheads="1"/>
          </p:cNvSpPr>
          <p:nvPr/>
        </p:nvSpPr>
        <p:spPr bwMode="auto">
          <a:xfrm>
            <a:off x="0" y="714356"/>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45" name="Picture 2"/>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grpSp>
        <p:nvGrpSpPr>
          <p:cNvPr id="2" name="组合 27"/>
          <p:cNvGrpSpPr/>
          <p:nvPr/>
        </p:nvGrpSpPr>
        <p:grpSpPr>
          <a:xfrm>
            <a:off x="2133600" y="1600201"/>
            <a:ext cx="4418013" cy="3829063"/>
            <a:chOff x="2133600" y="1600200"/>
            <a:chExt cx="4418013" cy="4251325"/>
          </a:xfrm>
        </p:grpSpPr>
        <p:sp>
          <p:nvSpPr>
            <p:cNvPr id="114" name="Oval 3"/>
            <p:cNvSpPr>
              <a:spLocks noChangeArrowheads="1"/>
            </p:cNvSpPr>
            <p:nvPr/>
          </p:nvSpPr>
          <p:spPr bwMode="gray">
            <a:xfrm>
              <a:off x="2457450" y="1970088"/>
              <a:ext cx="3956050" cy="3881437"/>
            </a:xfrm>
            <a:prstGeom prst="ellipse">
              <a:avLst/>
            </a:prstGeom>
            <a:noFill/>
            <a:ln w="12700">
              <a:solidFill>
                <a:srgbClr val="969696"/>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5" name="Oval 4"/>
            <p:cNvSpPr>
              <a:spLocks noChangeArrowheads="1"/>
            </p:cNvSpPr>
            <p:nvPr/>
          </p:nvSpPr>
          <p:spPr bwMode="gray">
            <a:xfrm>
              <a:off x="2674938" y="2176463"/>
              <a:ext cx="3490912" cy="3490912"/>
            </a:xfrm>
            <a:prstGeom prst="ellipse">
              <a:avLst/>
            </a:prstGeom>
            <a:noFill/>
            <a:ln w="12700">
              <a:solidFill>
                <a:srgbClr val="969696"/>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6" name="Oval 5"/>
            <p:cNvSpPr>
              <a:spLocks noChangeArrowheads="1"/>
            </p:cNvSpPr>
            <p:nvPr/>
          </p:nvSpPr>
          <p:spPr bwMode="gray">
            <a:xfrm>
              <a:off x="2890838" y="2503488"/>
              <a:ext cx="2973387" cy="2973387"/>
            </a:xfrm>
            <a:prstGeom prst="ellipse">
              <a:avLst/>
            </a:prstGeom>
            <a:noFill/>
            <a:ln w="12700">
              <a:solidFill>
                <a:srgbClr val="969696"/>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AutoShape 6"/>
            <p:cNvSpPr>
              <a:spLocks noChangeArrowheads="1"/>
            </p:cNvSpPr>
            <p:nvPr/>
          </p:nvSpPr>
          <p:spPr bwMode="gray">
            <a:xfrm rot="9044363">
              <a:off x="2133600" y="3802063"/>
              <a:ext cx="1871663" cy="1855787"/>
            </a:xfrm>
            <a:prstGeom prst="chevron">
              <a:avLst>
                <a:gd name="adj" fmla="val 28655"/>
              </a:avLst>
            </a:prstGeom>
            <a:solidFill>
              <a:srgbClr val="3973B9"/>
            </a:solid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rgbClr val="3973B9"/>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8" name="AutoShape 7"/>
            <p:cNvSpPr>
              <a:spLocks noChangeArrowheads="1"/>
            </p:cNvSpPr>
            <p:nvPr/>
          </p:nvSpPr>
          <p:spPr bwMode="gray">
            <a:xfrm rot="16200000">
              <a:off x="3411537" y="1608138"/>
              <a:ext cx="1871663" cy="1855788"/>
            </a:xfrm>
            <a:prstGeom prst="chevron">
              <a:avLst>
                <a:gd name="adj" fmla="val 28655"/>
              </a:avLst>
            </a:prstGeom>
            <a:solidFill>
              <a:srgbClr val="EA9C00"/>
            </a:solidFill>
            <a:ln w="9525">
              <a:noFill/>
              <a:miter lim="800000"/>
              <a:headEnd/>
              <a:tailEnd/>
            </a:ln>
            <a:effectLst/>
            <a:scene3d>
              <a:camera prst="legacyObliqueTopRight"/>
              <a:lightRig rig="legacyFlat3" dir="b"/>
            </a:scene3d>
            <a:sp3d extrusionH="163500" prstMaterial="legacyPlastic">
              <a:bevelT w="13500" h="13500" prst="angle"/>
              <a:bevelB w="13500" h="13500" prst="angle"/>
              <a:extrusionClr>
                <a:srgbClr val="EA9C00"/>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9" name="AutoShape 8"/>
            <p:cNvSpPr>
              <a:spLocks noChangeArrowheads="1"/>
            </p:cNvSpPr>
            <p:nvPr/>
          </p:nvSpPr>
          <p:spPr bwMode="gray">
            <a:xfrm rot="1788254">
              <a:off x="4679950" y="3814763"/>
              <a:ext cx="1871663" cy="1855787"/>
            </a:xfrm>
            <a:prstGeom prst="chevron">
              <a:avLst>
                <a:gd name="adj" fmla="val 28655"/>
              </a:avLst>
            </a:prstGeom>
            <a:solidFill>
              <a:srgbClr val="B639B9"/>
            </a:solidFill>
            <a:ln w="9525">
              <a:noFill/>
              <a:miter lim="800000"/>
              <a:headEnd/>
              <a:tailEnd/>
            </a:ln>
            <a:effectLst/>
            <a:scene3d>
              <a:camera prst="legacyObliqueTopRight"/>
              <a:lightRig rig="legacyFlat3" dir="b"/>
            </a:scene3d>
            <a:sp3d extrusionH="163500" prstMaterial="legacyMatte">
              <a:bevelT w="13500" h="13500" prst="angle"/>
              <a:bevelB w="13500" h="13500" prst="angle"/>
              <a:extrusionClr>
                <a:srgbClr val="B639B9"/>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1" name="Rectangle 10"/>
            <p:cNvSpPr>
              <a:spLocks noChangeArrowheads="1"/>
            </p:cNvSpPr>
            <p:nvPr/>
          </p:nvSpPr>
          <p:spPr bwMode="gray">
            <a:xfrm>
              <a:off x="3571868" y="2282303"/>
              <a:ext cx="1597030" cy="410061"/>
            </a:xfrm>
            <a:prstGeom prst="rect">
              <a:avLst/>
            </a:prstGeom>
            <a:noFill/>
            <a:ln w="9525" algn="ctr">
              <a:noFill/>
              <a:miter lim="800000"/>
              <a:headEnd/>
              <a:tailEnd/>
            </a:ln>
            <a:effectLst/>
          </p:spPr>
          <p:txBody>
            <a:bodyPr wrap="square">
              <a:spAutoFit/>
            </a:bodyPr>
            <a:lstStyle/>
            <a:p>
              <a:pPr>
                <a:buClr>
                  <a:srgbClr val="FF0000"/>
                </a:buClr>
              </a:pPr>
              <a:r>
                <a:rPr lang="zh-CN" altLang="en-US" b="1" dirty="0" smtClean="0">
                  <a:solidFill>
                    <a:srgbClr val="FF0000"/>
                  </a:solidFill>
                </a:rPr>
                <a:t>信息来源权威</a:t>
              </a:r>
              <a:endParaRPr lang="en-US" altLang="zh-CN" b="1" dirty="0" smtClean="0">
                <a:solidFill>
                  <a:srgbClr val="FF0000"/>
                </a:solidFill>
              </a:endParaRPr>
            </a:p>
          </p:txBody>
        </p:sp>
        <p:sp>
          <p:nvSpPr>
            <p:cNvPr id="122" name="Rectangle 11"/>
            <p:cNvSpPr>
              <a:spLocks noChangeArrowheads="1"/>
            </p:cNvSpPr>
            <p:nvPr/>
          </p:nvSpPr>
          <p:spPr bwMode="gray">
            <a:xfrm>
              <a:off x="2285984" y="4741100"/>
              <a:ext cx="1728784" cy="410061"/>
            </a:xfrm>
            <a:prstGeom prst="rect">
              <a:avLst/>
            </a:prstGeom>
            <a:noFill/>
            <a:ln w="9525" algn="ctr">
              <a:noFill/>
              <a:miter lim="800000"/>
              <a:headEnd/>
              <a:tailEnd/>
            </a:ln>
            <a:effectLst/>
          </p:spPr>
          <p:txBody>
            <a:bodyPr wrap="square">
              <a:spAutoFit/>
            </a:bodyPr>
            <a:lstStyle/>
            <a:p>
              <a:pPr>
                <a:buClr>
                  <a:srgbClr val="FF0000"/>
                </a:buClr>
              </a:pPr>
              <a:r>
                <a:rPr lang="zh-CN" altLang="en-US" b="1" dirty="0" smtClean="0">
                  <a:solidFill>
                    <a:srgbClr val="FF0000"/>
                  </a:solidFill>
                </a:rPr>
                <a:t>采编队伍专业</a:t>
              </a:r>
              <a:endParaRPr lang="en-US" altLang="zh-CN" b="1" dirty="0" smtClean="0">
                <a:solidFill>
                  <a:srgbClr val="FF0000"/>
                </a:solidFill>
              </a:endParaRPr>
            </a:p>
          </p:txBody>
        </p:sp>
        <p:sp>
          <p:nvSpPr>
            <p:cNvPr id="123" name="Rectangle 12"/>
            <p:cNvSpPr>
              <a:spLocks noChangeArrowheads="1"/>
            </p:cNvSpPr>
            <p:nvPr/>
          </p:nvSpPr>
          <p:spPr bwMode="gray">
            <a:xfrm>
              <a:off x="4857752" y="4741100"/>
              <a:ext cx="1654191" cy="410061"/>
            </a:xfrm>
            <a:prstGeom prst="rect">
              <a:avLst/>
            </a:prstGeom>
            <a:noFill/>
            <a:ln w="9525" algn="ctr">
              <a:noFill/>
              <a:miter lim="800000"/>
              <a:headEnd/>
              <a:tailEnd/>
            </a:ln>
            <a:effectLst/>
          </p:spPr>
          <p:txBody>
            <a:bodyPr wrap="square">
              <a:spAutoFit/>
            </a:bodyPr>
            <a:lstStyle/>
            <a:p>
              <a:pPr>
                <a:buClr>
                  <a:srgbClr val="FF0000"/>
                </a:buClr>
              </a:pPr>
              <a:r>
                <a:rPr lang="zh-CN" altLang="en-US" b="1" dirty="0" smtClean="0">
                  <a:solidFill>
                    <a:srgbClr val="FF0000"/>
                  </a:solidFill>
                </a:rPr>
                <a:t>审控程序严格</a:t>
              </a:r>
              <a:endParaRPr lang="en-US" altLang="zh-CN" b="1" dirty="0" smtClean="0">
                <a:solidFill>
                  <a:srgbClr val="FF0000"/>
                </a:solidFill>
              </a:endParaRPr>
            </a:p>
          </p:txBody>
        </p:sp>
      </p:grpSp>
      <p:sp>
        <p:nvSpPr>
          <p:cNvPr id="124" name="Text Box 13"/>
          <p:cNvSpPr txBox="1">
            <a:spLocks noChangeArrowheads="1"/>
          </p:cNvSpPr>
          <p:nvPr/>
        </p:nvSpPr>
        <p:spPr bwMode="black">
          <a:xfrm>
            <a:off x="5429256" y="1714488"/>
            <a:ext cx="3068666" cy="954107"/>
          </a:xfrm>
          <a:prstGeom prst="rect">
            <a:avLst/>
          </a:prstGeom>
          <a:noFill/>
          <a:ln w="9525">
            <a:noFill/>
            <a:miter lim="800000"/>
            <a:headEnd/>
            <a:tailEnd/>
          </a:ln>
          <a:effectLst/>
        </p:spPr>
        <p:txBody>
          <a:bodyPr wrap="square">
            <a:spAutoFit/>
          </a:bodyPr>
          <a:lstStyle/>
          <a:p>
            <a:pPr marL="120650" lvl="0" indent="-120650" eaLnBrk="0" hangingPunct="0"/>
            <a:r>
              <a:rPr lang="zh-CN" altLang="en-US" sz="1400" dirty="0" smtClean="0"/>
              <a:t>             收录信息皆来自于全国人大常委会、国务院法制办、最高人民法院等立法、行政、司法权威机关发布提供的法律信息。</a:t>
            </a:r>
            <a:endParaRPr kumimoji="0" lang="en-US" altLang="zh-CN" sz="1400" b="0" i="0" u="none" strike="noStrike" kern="0" cap="none" spc="0" normalizeH="0" baseline="0" noProof="0" dirty="0" smtClean="0">
              <a:ln>
                <a:noFill/>
              </a:ln>
              <a:solidFill>
                <a:srgbClr val="1C1C1C"/>
              </a:solidFill>
              <a:effectLst/>
              <a:uLnTx/>
              <a:uFillTx/>
              <a:latin typeface="Arial" pitchFamily="34" charset="0"/>
              <a:ea typeface="宋体" pitchFamily="2" charset="-122"/>
            </a:endParaRPr>
          </a:p>
        </p:txBody>
      </p:sp>
      <p:sp>
        <p:nvSpPr>
          <p:cNvPr id="128" name="Text Box 13"/>
          <p:cNvSpPr txBox="1">
            <a:spLocks noChangeArrowheads="1"/>
          </p:cNvSpPr>
          <p:nvPr/>
        </p:nvSpPr>
        <p:spPr bwMode="black">
          <a:xfrm>
            <a:off x="0" y="2786058"/>
            <a:ext cx="3214678" cy="954107"/>
          </a:xfrm>
          <a:prstGeom prst="rect">
            <a:avLst/>
          </a:prstGeom>
          <a:noFill/>
          <a:ln w="9525">
            <a:noFill/>
            <a:miter lim="800000"/>
            <a:headEnd/>
            <a:tailEnd/>
          </a:ln>
          <a:effectLst/>
        </p:spPr>
        <p:txBody>
          <a:bodyPr wrap="square">
            <a:spAutoFit/>
          </a:bodyPr>
          <a:lstStyle/>
          <a:p>
            <a:pPr marL="120650" indent="-120650" eaLnBrk="0" hangingPunct="0"/>
            <a:r>
              <a:rPr lang="zh-CN" altLang="en-US" sz="1400" dirty="0" smtClean="0"/>
              <a:t>             采编工作人员皆为法律专业，</a:t>
            </a:r>
            <a:r>
              <a:rPr lang="en-US" altLang="zh-CN" sz="1400" dirty="0" smtClean="0"/>
              <a:t>80%</a:t>
            </a:r>
            <a:r>
              <a:rPr lang="zh-CN" altLang="en-US" sz="1400" dirty="0" smtClean="0"/>
              <a:t>的成员具有硕士以上学历，平均采编经验达到</a:t>
            </a:r>
            <a:r>
              <a:rPr lang="en-US" altLang="zh-CN" sz="1400" dirty="0" smtClean="0"/>
              <a:t>5</a:t>
            </a:r>
            <a:r>
              <a:rPr lang="zh-CN" altLang="en-US" sz="1400" dirty="0" smtClean="0"/>
              <a:t>年以上，能从法律专业角度对法律信息进行细腻加工。</a:t>
            </a:r>
            <a:endParaRPr kumimoji="0" lang="en-US" altLang="zh-CN" sz="1400" b="0" i="0" u="none" strike="noStrike" kern="0" cap="none" spc="0" normalizeH="0" baseline="0" noProof="0" dirty="0" smtClean="0">
              <a:ln>
                <a:noFill/>
              </a:ln>
              <a:solidFill>
                <a:srgbClr val="1C1C1C"/>
              </a:solidFill>
              <a:effectLst/>
              <a:uLnTx/>
              <a:uFillTx/>
              <a:latin typeface="Arial" pitchFamily="34" charset="0"/>
              <a:ea typeface="宋体" pitchFamily="2" charset="-122"/>
            </a:endParaRPr>
          </a:p>
        </p:txBody>
      </p:sp>
      <p:sp>
        <p:nvSpPr>
          <p:cNvPr id="129" name="Text Box 13"/>
          <p:cNvSpPr txBox="1">
            <a:spLocks noChangeArrowheads="1"/>
          </p:cNvSpPr>
          <p:nvPr/>
        </p:nvSpPr>
        <p:spPr bwMode="black">
          <a:xfrm>
            <a:off x="6286512" y="3286124"/>
            <a:ext cx="2714612" cy="1384995"/>
          </a:xfrm>
          <a:prstGeom prst="rect">
            <a:avLst/>
          </a:prstGeom>
          <a:noFill/>
          <a:ln w="9525">
            <a:noFill/>
            <a:miter lim="800000"/>
            <a:headEnd/>
            <a:tailEnd/>
          </a:ln>
          <a:effectLst/>
        </p:spPr>
        <p:txBody>
          <a:bodyPr wrap="square">
            <a:spAutoFit/>
          </a:bodyPr>
          <a:lstStyle/>
          <a:p>
            <a:pPr marL="120650" lvl="0" indent="-120650" eaLnBrk="0" hangingPunct="0"/>
            <a:r>
              <a:rPr lang="zh-CN" altLang="en-US" sz="1400" dirty="0" smtClean="0"/>
              <a:t>             北大法宝有严格的校对程序保证了法律的严肃性和文本可靠性，所有数据都要通过收录编辑、机器校对、人工校对三重核查，文本错误率控制在万分之二。</a:t>
            </a:r>
            <a:endParaRPr kumimoji="0" lang="en-US" altLang="zh-CN" sz="1400" b="0" i="0" u="none" strike="noStrike" kern="0" cap="none" spc="0" normalizeH="0" baseline="0" noProof="0" dirty="0" smtClean="0">
              <a:ln>
                <a:noFill/>
              </a:ln>
              <a:solidFill>
                <a:srgbClr val="1C1C1C"/>
              </a:solidFill>
              <a:effectLst/>
              <a:uLnTx/>
              <a:uFillTx/>
              <a:latin typeface="Arial" pitchFamily="34" charset="0"/>
              <a:ea typeface="宋体" pitchFamily="2" charset="-122"/>
            </a:endParaRPr>
          </a:p>
        </p:txBody>
      </p:sp>
      <p:grpSp>
        <p:nvGrpSpPr>
          <p:cNvPr id="3" name="Group 21"/>
          <p:cNvGrpSpPr>
            <a:grpSpLocks/>
          </p:cNvGrpSpPr>
          <p:nvPr/>
        </p:nvGrpSpPr>
        <p:grpSpPr bwMode="auto">
          <a:xfrm>
            <a:off x="428596" y="5357826"/>
            <a:ext cx="8358246" cy="1285860"/>
            <a:chOff x="3964" y="2071"/>
            <a:chExt cx="1484" cy="330"/>
          </a:xfrm>
        </p:grpSpPr>
        <p:sp>
          <p:nvSpPr>
            <p:cNvPr id="24"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6" name="矩形 25"/>
          <p:cNvSpPr/>
          <p:nvPr/>
        </p:nvSpPr>
        <p:spPr>
          <a:xfrm>
            <a:off x="571472" y="5429264"/>
            <a:ext cx="7858180" cy="1200329"/>
          </a:xfrm>
          <a:prstGeom prst="rect">
            <a:avLst/>
          </a:prstGeom>
        </p:spPr>
        <p:txBody>
          <a:bodyPr wrap="square">
            <a:spAutoFit/>
          </a:bodyPr>
          <a:lstStyle/>
          <a:p>
            <a:pPr algn="just">
              <a:buClr>
                <a:srgbClr val="FF0000"/>
              </a:buClr>
            </a:pPr>
            <a:r>
              <a:rPr lang="zh-CN" altLang="en-US" b="1" dirty="0" smtClean="0"/>
              <a:t>         北大英华通过</a:t>
            </a:r>
            <a:r>
              <a:rPr lang="en-US" altLang="zh-CN" b="1" dirty="0" smtClean="0"/>
              <a:t>ISO9000</a:t>
            </a:r>
            <a:r>
              <a:rPr lang="zh-CN" altLang="en-US" b="1" dirty="0" smtClean="0"/>
              <a:t>质量管理体系认证，北大法宝按质量管理标准，确保收录信息来源权威、采编队伍专业、编辑发布审控程序严格，保证了信息加工准确细腻，文本错误率低，信息内容编排符合法学学科知识体系和法律人职业素养习惯。</a:t>
            </a:r>
            <a:endParaRPr lang="en-US" altLang="zh-CN" b="1" dirty="0" smtClean="0"/>
          </a:p>
        </p:txBody>
      </p:sp>
      <p:sp>
        <p:nvSpPr>
          <p:cNvPr id="28" name="Rectangle 5"/>
          <p:cNvSpPr>
            <a:spLocks noGrp="1" noChangeArrowheads="1"/>
          </p:cNvSpPr>
          <p:nvPr>
            <p:ph type="title"/>
          </p:nvPr>
        </p:nvSpPr>
        <p:spPr>
          <a:xfrm>
            <a:off x="381000" y="152400"/>
            <a:ext cx="5257800" cy="563563"/>
          </a:xfrm>
        </p:spPr>
        <p:txBody>
          <a:bodyPr/>
          <a:lstStyle/>
          <a:p>
            <a:pPr algn="l" eaLnBrk="1" hangingPunct="1"/>
            <a:r>
              <a:rPr lang="en-US" altLang="zh-CN" sz="2800" b="1" dirty="0" smtClean="0">
                <a:solidFill>
                  <a:srgbClr val="FF3300"/>
                </a:solidFill>
                <a:ea typeface="隶书" pitchFamily="49" charset="-122"/>
              </a:rPr>
              <a:t>3.2</a:t>
            </a:r>
            <a:r>
              <a:rPr lang="zh-CN" altLang="en-US" sz="2800" b="1" dirty="0" smtClean="0">
                <a:solidFill>
                  <a:srgbClr val="FF3300"/>
                </a:solidFill>
                <a:ea typeface="隶书" pitchFamily="49" charset="-122"/>
              </a:rPr>
              <a:t>信息质量权威准确</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a:srcRect/>
          <a:stretch>
            <a:fillRect/>
          </a:stretch>
        </p:blipFill>
        <p:spPr bwMode="auto">
          <a:xfrm>
            <a:off x="6429388" y="0"/>
            <a:ext cx="2571768" cy="766047"/>
          </a:xfrm>
          <a:prstGeom prst="rect">
            <a:avLst/>
          </a:prstGeom>
          <a:noFill/>
          <a:ln w="9525">
            <a:noFill/>
            <a:miter lim="800000"/>
            <a:headEnd/>
            <a:tailEnd/>
          </a:ln>
          <a:effectLst/>
        </p:spPr>
      </p:pic>
      <p:sp>
        <p:nvSpPr>
          <p:cNvPr id="7172" name="Rectangle 4"/>
          <p:cNvSpPr>
            <a:spLocks noChangeArrowheads="1"/>
          </p:cNvSpPr>
          <p:nvPr/>
        </p:nvSpPr>
        <p:spPr bwMode="auto">
          <a:xfrm>
            <a:off x="0" y="714356"/>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57158" y="142852"/>
            <a:ext cx="5257800" cy="563563"/>
          </a:xfrm>
        </p:spPr>
        <p:txBody>
          <a:bodyPr>
            <a:normAutofit/>
          </a:bodyPr>
          <a:lstStyle/>
          <a:p>
            <a:pPr algn="l"/>
            <a:r>
              <a:rPr lang="en-US" altLang="zh-CN" sz="2800" b="1" dirty="0" smtClean="0">
                <a:solidFill>
                  <a:srgbClr val="FF3300"/>
                </a:solidFill>
                <a:ea typeface="隶书" pitchFamily="49" charset="-122"/>
              </a:rPr>
              <a:t>3.3  </a:t>
            </a:r>
            <a:r>
              <a:rPr lang="zh-CN" altLang="en-US" sz="2800" b="1" dirty="0" smtClean="0">
                <a:solidFill>
                  <a:srgbClr val="FF3300"/>
                </a:solidFill>
                <a:ea typeface="隶书" pitchFamily="49" charset="-122"/>
              </a:rPr>
              <a:t>平台功能强大方便</a:t>
            </a:r>
          </a:p>
        </p:txBody>
      </p:sp>
      <p:pic>
        <p:nvPicPr>
          <p:cNvPr id="45" name="Picture 2"/>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grpSp>
        <p:nvGrpSpPr>
          <p:cNvPr id="2" name="Group 21"/>
          <p:cNvGrpSpPr>
            <a:grpSpLocks/>
          </p:cNvGrpSpPr>
          <p:nvPr/>
        </p:nvGrpSpPr>
        <p:grpSpPr bwMode="auto">
          <a:xfrm>
            <a:off x="214282" y="1571612"/>
            <a:ext cx="8572560" cy="1285884"/>
            <a:chOff x="3964" y="2071"/>
            <a:chExt cx="1484" cy="330"/>
          </a:xfrm>
        </p:grpSpPr>
        <p:sp>
          <p:nvSpPr>
            <p:cNvPr id="23"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sp>
          <p:nvSpPr>
            <p:cNvPr id="24"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grpSp>
      <p:sp>
        <p:nvSpPr>
          <p:cNvPr id="25" name="矩形 24"/>
          <p:cNvSpPr/>
          <p:nvPr/>
        </p:nvSpPr>
        <p:spPr>
          <a:xfrm>
            <a:off x="428596" y="1714487"/>
            <a:ext cx="7929618" cy="923330"/>
          </a:xfrm>
          <a:prstGeom prst="rect">
            <a:avLst/>
          </a:prstGeom>
        </p:spPr>
        <p:txBody>
          <a:bodyPr wrap="square">
            <a:spAutoFit/>
          </a:bodyPr>
          <a:lstStyle/>
          <a:p>
            <a:pPr>
              <a:buClr>
                <a:srgbClr val="FF0000"/>
              </a:buClr>
              <a:buFont typeface="Wingdings" pitchFamily="2" charset="2"/>
              <a:buChar char="u"/>
            </a:pPr>
            <a:r>
              <a:rPr lang="zh-CN" altLang="en-US" b="1" dirty="0" smtClean="0">
                <a:solidFill>
                  <a:srgbClr val="FF0000"/>
                </a:solidFill>
              </a:rPr>
              <a:t>多层检索功能：</a:t>
            </a:r>
            <a:r>
              <a:rPr lang="zh-CN" altLang="en-US" b="1" dirty="0" smtClean="0"/>
              <a:t>一键检索、高级检索、结果检索、页面检索</a:t>
            </a:r>
            <a:endParaRPr lang="en-US" altLang="zh-CN" b="1" dirty="0" smtClean="0"/>
          </a:p>
          <a:p>
            <a:pPr>
              <a:buClr>
                <a:srgbClr val="FF0000"/>
              </a:buClr>
              <a:buFont typeface="Wingdings" pitchFamily="2" charset="2"/>
              <a:buChar char="u"/>
            </a:pPr>
            <a:r>
              <a:rPr lang="zh-CN" altLang="en-US" b="1" dirty="0" smtClean="0">
                <a:solidFill>
                  <a:srgbClr val="FF0000"/>
                </a:solidFill>
              </a:rPr>
              <a:t>聚类分组统计：</a:t>
            </a:r>
            <a:r>
              <a:rPr lang="zh-CN" altLang="en-US" b="1" dirty="0" smtClean="0"/>
              <a:t>聚类分类标准科学、分组统计引导方便</a:t>
            </a:r>
            <a:endParaRPr lang="en-US" altLang="zh-CN" b="1" dirty="0" smtClean="0"/>
          </a:p>
          <a:p>
            <a:pPr>
              <a:buClr>
                <a:srgbClr val="FF0000"/>
              </a:buClr>
              <a:buFont typeface="Wingdings" pitchFamily="2" charset="2"/>
              <a:buChar char="u"/>
            </a:pPr>
            <a:r>
              <a:rPr lang="zh-CN" altLang="en-US" b="1" dirty="0" smtClean="0">
                <a:solidFill>
                  <a:srgbClr val="FF0000"/>
                </a:solidFill>
              </a:rPr>
              <a:t>显示保存方便：</a:t>
            </a:r>
            <a:r>
              <a:rPr lang="zh-CN" altLang="en-US" b="1" dirty="0" smtClean="0"/>
              <a:t>摘要同显、全文显示、</a:t>
            </a:r>
            <a:r>
              <a:rPr lang="en-US" altLang="zh-CN" b="1" dirty="0" smtClean="0"/>
              <a:t>5</a:t>
            </a:r>
            <a:r>
              <a:rPr lang="zh-CN" altLang="en-US" b="1" dirty="0" smtClean="0"/>
              <a:t>种文本保存</a:t>
            </a:r>
            <a:endParaRPr lang="en-US" altLang="zh-CN" b="1" dirty="0" smtClean="0"/>
          </a:p>
        </p:txBody>
      </p:sp>
      <p:pic>
        <p:nvPicPr>
          <p:cNvPr id="26" name="Picture 2"/>
          <p:cNvPicPr>
            <a:picLocks noChangeAspect="1" noChangeArrowheads="1"/>
          </p:cNvPicPr>
          <p:nvPr/>
        </p:nvPicPr>
        <p:blipFill>
          <a:blip r:embed="rId5"/>
          <a:srcRect/>
          <a:stretch>
            <a:fillRect/>
          </a:stretch>
        </p:blipFill>
        <p:spPr bwMode="auto">
          <a:xfrm>
            <a:off x="785786" y="3000371"/>
            <a:ext cx="7572428" cy="1785949"/>
          </a:xfrm>
          <a:prstGeom prst="rect">
            <a:avLst/>
          </a:prstGeom>
          <a:noFill/>
          <a:ln w="9525">
            <a:noFill/>
            <a:miter lim="800000"/>
            <a:headEnd/>
            <a:tailEnd/>
          </a:ln>
          <a:effectLst/>
        </p:spPr>
      </p:pic>
      <p:sp>
        <p:nvSpPr>
          <p:cNvPr id="27" name="Rectangle 7"/>
          <p:cNvSpPr>
            <a:spLocks noChangeArrowheads="1"/>
          </p:cNvSpPr>
          <p:nvPr/>
        </p:nvSpPr>
        <p:spPr bwMode="auto">
          <a:xfrm>
            <a:off x="2643174" y="3857627"/>
            <a:ext cx="5072098" cy="428628"/>
          </a:xfrm>
          <a:prstGeom prst="rect">
            <a:avLst/>
          </a:prstGeom>
          <a:noFill/>
          <a:ln w="19050">
            <a:solidFill>
              <a:srgbClr val="FF0000"/>
            </a:solidFill>
            <a:miter lim="800000"/>
            <a:headEnd/>
            <a:tailEnd/>
          </a:ln>
        </p:spPr>
        <p:txBody>
          <a:bodyPr/>
          <a:lstStyle/>
          <a:p>
            <a:endParaRPr lang="zh-CN" altLang="en-US"/>
          </a:p>
        </p:txBody>
      </p:sp>
      <p:pic>
        <p:nvPicPr>
          <p:cNvPr id="47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869160"/>
            <a:ext cx="9144001" cy="19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p:spPr>
        <p:txBody>
          <a:bodyPr/>
          <a:lstStyle/>
          <a:p>
            <a:pPr algn="l" eaLnBrk="1" hangingPunct="1"/>
            <a:r>
              <a:rPr lang="en-US" altLang="zh-CN" sz="2800" b="1" dirty="0" smtClean="0">
                <a:solidFill>
                  <a:srgbClr val="FF3300"/>
                </a:solidFill>
                <a:ea typeface="隶书" pitchFamily="49" charset="-122"/>
              </a:rPr>
              <a:t>3.4</a:t>
            </a:r>
            <a:r>
              <a:rPr lang="zh-CN" altLang="en-US" sz="2800" b="1" dirty="0" smtClean="0">
                <a:solidFill>
                  <a:srgbClr val="FF3300"/>
                </a:solidFill>
                <a:ea typeface="隶书" pitchFamily="49" charset="-122"/>
              </a:rPr>
              <a:t>增值信息深入实用</a:t>
            </a:r>
          </a:p>
        </p:txBody>
      </p:sp>
      <p:grpSp>
        <p:nvGrpSpPr>
          <p:cNvPr id="2" name="Group 21"/>
          <p:cNvGrpSpPr>
            <a:grpSpLocks/>
          </p:cNvGrpSpPr>
          <p:nvPr/>
        </p:nvGrpSpPr>
        <p:grpSpPr bwMode="auto">
          <a:xfrm>
            <a:off x="285720" y="1285860"/>
            <a:ext cx="8572560" cy="2428891"/>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428736"/>
            <a:ext cx="7929618" cy="2246769"/>
          </a:xfrm>
          <a:prstGeom prst="rect">
            <a:avLst/>
          </a:prstGeom>
        </p:spPr>
        <p:txBody>
          <a:bodyPr wrap="square">
            <a:spAutoFit/>
          </a:bodyPr>
          <a:lstStyle/>
          <a:p>
            <a:pPr>
              <a:buClr>
                <a:srgbClr val="FF0000"/>
              </a:buClr>
              <a:buFont typeface="Wingdings" pitchFamily="2" charset="2"/>
              <a:buChar char="u"/>
            </a:pPr>
            <a:r>
              <a:rPr lang="zh-CN" altLang="en-US" sz="2000" dirty="0" smtClean="0"/>
              <a:t>法宝联想</a:t>
            </a:r>
            <a:endParaRPr lang="en-US" altLang="zh-CN" sz="2000" dirty="0" smtClean="0"/>
          </a:p>
          <a:p>
            <a:pPr>
              <a:buClr>
                <a:srgbClr val="FF0000"/>
              </a:buClr>
              <a:buFont typeface="Wingdings" pitchFamily="2" charset="2"/>
              <a:buChar char="u"/>
            </a:pPr>
            <a:r>
              <a:rPr lang="zh-CN" altLang="en-US" sz="2000" dirty="0" smtClean="0"/>
              <a:t>法宝之窗</a:t>
            </a:r>
            <a:endParaRPr lang="en-US" altLang="zh-CN" sz="2000" dirty="0" smtClean="0"/>
          </a:p>
          <a:p>
            <a:pPr>
              <a:buClr>
                <a:srgbClr val="FF0000"/>
              </a:buClr>
              <a:buFont typeface="Wingdings" pitchFamily="2" charset="2"/>
              <a:buChar char="u"/>
            </a:pPr>
            <a:r>
              <a:rPr lang="zh-CN" altLang="en-US" sz="2000" dirty="0" smtClean="0"/>
              <a:t>编注对照</a:t>
            </a:r>
            <a:endParaRPr lang="en-US" altLang="zh-CN" sz="2000" dirty="0" smtClean="0"/>
          </a:p>
          <a:p>
            <a:pPr>
              <a:buClr>
                <a:srgbClr val="FF0000"/>
              </a:buClr>
              <a:buFont typeface="Wingdings" pitchFamily="2" charset="2"/>
              <a:buChar char="u"/>
            </a:pPr>
            <a:r>
              <a:rPr lang="zh-CN" altLang="en-US" sz="2000" dirty="0" smtClean="0"/>
              <a:t>中英对照</a:t>
            </a:r>
            <a:endParaRPr lang="en-US" altLang="zh-CN" sz="2000" dirty="0" smtClean="0"/>
          </a:p>
          <a:p>
            <a:pPr>
              <a:buClr>
                <a:srgbClr val="FF0000"/>
              </a:buClr>
              <a:buFont typeface="Wingdings" pitchFamily="2" charset="2"/>
              <a:buChar char="u"/>
            </a:pPr>
            <a:r>
              <a:rPr lang="zh-CN" altLang="en-US" sz="2000" dirty="0" smtClean="0"/>
              <a:t>相关资料</a:t>
            </a:r>
            <a:endParaRPr lang="en-US" altLang="zh-CN" sz="2000" dirty="0" smtClean="0"/>
          </a:p>
          <a:p>
            <a:pPr>
              <a:buClr>
                <a:srgbClr val="FF0000"/>
              </a:buClr>
              <a:buFont typeface="Wingdings" pitchFamily="2" charset="2"/>
              <a:buChar char="u"/>
            </a:pPr>
            <a:r>
              <a:rPr lang="zh-CN" altLang="en-US" sz="2000" dirty="0" smtClean="0"/>
              <a:t>推荐引导</a:t>
            </a:r>
            <a:endParaRPr lang="en-US" altLang="zh-CN" sz="2000" dirty="0" smtClean="0"/>
          </a:p>
          <a:p>
            <a:pPr>
              <a:buClr>
                <a:srgbClr val="FF0000"/>
              </a:buClr>
              <a:buFont typeface="Wingdings" pitchFamily="2" charset="2"/>
              <a:buChar char="u"/>
            </a:pPr>
            <a:r>
              <a:rPr lang="zh-CN" altLang="en-US" sz="2000" dirty="0" smtClean="0"/>
              <a:t>法宝引证码</a:t>
            </a:r>
            <a:endParaRPr lang="en-US" altLang="zh-CN" sz="2000" dirty="0" smtClean="0"/>
          </a:p>
        </p:txBody>
      </p:sp>
      <p:pic>
        <p:nvPicPr>
          <p:cNvPr id="10"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8" y="3789040"/>
            <a:ext cx="9019728" cy="30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sp>
        <p:nvSpPr>
          <p:cNvPr id="7173" name="Rectangle 5"/>
          <p:cNvSpPr>
            <a:spLocks noGrp="1" noChangeArrowheads="1"/>
          </p:cNvSpPr>
          <p:nvPr>
            <p:ph type="title"/>
          </p:nvPr>
        </p:nvSpPr>
        <p:spPr>
          <a:xfrm>
            <a:off x="381000" y="152400"/>
            <a:ext cx="5257800" cy="563563"/>
          </a:xfrm>
        </p:spPr>
        <p:txBody>
          <a:bodyPr/>
          <a:lstStyle/>
          <a:p>
            <a:pPr algn="l" eaLnBrk="1" hangingPunct="1"/>
            <a:r>
              <a:rPr lang="en-US" altLang="zh-CN" sz="2800" b="1" dirty="0" smtClean="0">
                <a:solidFill>
                  <a:srgbClr val="FF3300"/>
                </a:solidFill>
                <a:ea typeface="隶书" pitchFamily="49" charset="-122"/>
              </a:rPr>
              <a:t>3.5</a:t>
            </a:r>
            <a:r>
              <a:rPr lang="zh-CN" altLang="en-US" sz="2800" b="1" dirty="0" smtClean="0">
                <a:solidFill>
                  <a:srgbClr val="FF3300"/>
                </a:solidFill>
                <a:ea typeface="隶书" pitchFamily="49" charset="-122"/>
              </a:rPr>
              <a:t>售后服务体贴用心</a:t>
            </a:r>
          </a:p>
        </p:txBody>
      </p:sp>
      <p:grpSp>
        <p:nvGrpSpPr>
          <p:cNvPr id="2" name="Group 21"/>
          <p:cNvGrpSpPr>
            <a:grpSpLocks/>
          </p:cNvGrpSpPr>
          <p:nvPr/>
        </p:nvGrpSpPr>
        <p:grpSpPr bwMode="auto">
          <a:xfrm>
            <a:off x="285720" y="1285860"/>
            <a:ext cx="8572560" cy="1714511"/>
            <a:chOff x="3964" y="2071"/>
            <a:chExt cx="1484" cy="330"/>
          </a:xfrm>
        </p:grpSpPr>
        <p:sp>
          <p:nvSpPr>
            <p:cNvPr id="3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8" name="矩形 37"/>
          <p:cNvSpPr/>
          <p:nvPr/>
        </p:nvSpPr>
        <p:spPr>
          <a:xfrm>
            <a:off x="500034" y="1428736"/>
            <a:ext cx="7929618" cy="1323439"/>
          </a:xfrm>
          <a:prstGeom prst="rect">
            <a:avLst/>
          </a:prstGeom>
        </p:spPr>
        <p:txBody>
          <a:bodyPr wrap="square">
            <a:spAutoFit/>
          </a:bodyPr>
          <a:lstStyle/>
          <a:p>
            <a:pPr>
              <a:buClr>
                <a:srgbClr val="FF0000"/>
              </a:buClr>
              <a:buFont typeface="Wingdings" pitchFamily="2" charset="2"/>
              <a:buChar char="u"/>
            </a:pPr>
            <a:r>
              <a:rPr lang="zh-CN" altLang="en-US" sz="2000" dirty="0" smtClean="0"/>
              <a:t>售后现场培训：现场使用培训</a:t>
            </a:r>
            <a:endParaRPr lang="en-US" altLang="zh-CN" sz="2000" dirty="0" smtClean="0"/>
          </a:p>
          <a:p>
            <a:pPr>
              <a:buClr>
                <a:srgbClr val="FF0000"/>
              </a:buClr>
              <a:buFont typeface="Wingdings" pitchFamily="2" charset="2"/>
              <a:buChar char="u"/>
            </a:pPr>
            <a:r>
              <a:rPr lang="zh-CN" altLang="en-US" sz="2000" dirty="0" smtClean="0"/>
              <a:t>多种服务渠道：电话、邮件、</a:t>
            </a:r>
            <a:r>
              <a:rPr lang="en-US" altLang="zh-CN" sz="2000" dirty="0" smtClean="0"/>
              <a:t>QQ</a:t>
            </a:r>
            <a:r>
              <a:rPr lang="zh-CN" altLang="en-US" sz="2000" dirty="0" smtClean="0"/>
              <a:t>、</a:t>
            </a:r>
            <a:r>
              <a:rPr lang="en-US" altLang="zh-CN" sz="2000" dirty="0" smtClean="0"/>
              <a:t>MSN</a:t>
            </a:r>
            <a:r>
              <a:rPr lang="zh-CN" altLang="en-US" sz="2000" dirty="0" smtClean="0"/>
              <a:t>、微博等等</a:t>
            </a:r>
            <a:endParaRPr lang="en-US" altLang="zh-CN" sz="2000" dirty="0" smtClean="0"/>
          </a:p>
          <a:p>
            <a:pPr>
              <a:buClr>
                <a:srgbClr val="FF0000"/>
              </a:buClr>
              <a:buFont typeface="Wingdings" pitchFamily="2" charset="2"/>
              <a:buChar char="u"/>
            </a:pPr>
            <a:r>
              <a:rPr lang="zh-CN" altLang="en-US" sz="2000" dirty="0" smtClean="0"/>
              <a:t>真诚服务承诺：如有服务问题，</a:t>
            </a:r>
            <a:r>
              <a:rPr lang="en-US" altLang="zh-CN" sz="2000" dirty="0" smtClean="0"/>
              <a:t>24</a:t>
            </a:r>
            <a:r>
              <a:rPr lang="zh-CN" altLang="en-US" sz="2000" dirty="0" smtClean="0"/>
              <a:t>小时恢复服务</a:t>
            </a:r>
            <a:endParaRPr lang="en-US" altLang="zh-CN" sz="2000" dirty="0" smtClean="0"/>
          </a:p>
          <a:p>
            <a:pPr>
              <a:buClr>
                <a:srgbClr val="FF0000"/>
              </a:buClr>
              <a:buFont typeface="Wingdings" pitchFamily="2" charset="2"/>
              <a:buChar char="u"/>
            </a:pPr>
            <a:r>
              <a:rPr lang="zh-CN" altLang="en-US" sz="2000" dirty="0" smtClean="0"/>
              <a:t>主动跟踪服务：客户代表定期主动跟踪服务</a:t>
            </a:r>
            <a:endParaRPr lang="en-US" altLang="zh-CN" sz="2000" dirty="0" smtClean="0"/>
          </a:p>
        </p:txBody>
      </p:sp>
      <p:pic>
        <p:nvPicPr>
          <p:cNvPr id="11"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8" y="3000371"/>
            <a:ext cx="9123412" cy="379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5562600" cy="838200"/>
          </a:xfrm>
          <a:prstGeom prst="rect">
            <a:avLst/>
          </a:prstGeom>
          <a:solidFill>
            <a:srgbClr val="CC3300"/>
          </a:solidFill>
          <a:ln w="9525">
            <a:noFill/>
            <a:miter lim="800000"/>
            <a:headEnd/>
            <a:tailEnd/>
          </a:ln>
        </p:spPr>
        <p:txBody>
          <a:bodyPr wrap="none" anchor="ctr"/>
          <a:lstStyle/>
          <a:p>
            <a:r>
              <a:rPr lang="zh-CN" altLang="en-US" sz="3600" b="0"/>
              <a:t>目录</a:t>
            </a:r>
          </a:p>
        </p:txBody>
      </p:sp>
      <p:sp>
        <p:nvSpPr>
          <p:cNvPr id="3076" name="Rectangle 4"/>
          <p:cNvSpPr>
            <a:spLocks noGrp="1" noChangeArrowheads="1"/>
          </p:cNvSpPr>
          <p:nvPr>
            <p:ph type="title"/>
          </p:nvPr>
        </p:nvSpPr>
        <p:spPr>
          <a:xfrm>
            <a:off x="228600" y="228600"/>
            <a:ext cx="4648200" cy="579438"/>
          </a:xfrm>
        </p:spPr>
        <p:txBody>
          <a:bodyPr>
            <a:normAutofit fontScale="90000"/>
          </a:bodyPr>
          <a:lstStyle/>
          <a:p>
            <a:pPr eaLnBrk="1" hangingPunct="1"/>
            <a:r>
              <a:rPr lang="en-US" altLang="zh-CN" sz="6000" dirty="0" smtClean="0">
                <a:solidFill>
                  <a:schemeClr val="tx1"/>
                </a:solidFill>
              </a:rPr>
              <a:t> </a:t>
            </a:r>
          </a:p>
        </p:txBody>
      </p:sp>
      <p:pic>
        <p:nvPicPr>
          <p:cNvPr id="3078" name="Picture 7"/>
          <p:cNvPicPr>
            <a:picLocks noChangeAspect="1" noChangeArrowheads="1"/>
          </p:cNvPicPr>
          <p:nvPr/>
        </p:nvPicPr>
        <p:blipFill>
          <a:blip r:embed="rId3"/>
          <a:srcRect/>
          <a:stretch>
            <a:fillRect/>
          </a:stretch>
        </p:blipFill>
        <p:spPr bwMode="auto">
          <a:xfrm>
            <a:off x="6477000" y="4711700"/>
            <a:ext cx="2667000" cy="2146300"/>
          </a:xfrm>
          <a:prstGeom prst="rect">
            <a:avLst/>
          </a:prstGeom>
          <a:noFill/>
          <a:ln w="9525">
            <a:noFill/>
            <a:miter lim="800000"/>
            <a:headEnd/>
            <a:tailEnd/>
          </a:ln>
        </p:spPr>
      </p:pic>
      <p:sp>
        <p:nvSpPr>
          <p:cNvPr id="13" name="Rectangle 3"/>
          <p:cNvSpPr>
            <a:spLocks noChangeArrowheads="1"/>
          </p:cNvSpPr>
          <p:nvPr/>
        </p:nvSpPr>
        <p:spPr bwMode="gray">
          <a:xfrm>
            <a:off x="0" y="2297113"/>
            <a:ext cx="5143504" cy="769937"/>
          </a:xfrm>
          <a:prstGeom prst="rect">
            <a:avLst/>
          </a:prstGeom>
          <a:solidFill>
            <a:srgbClr val="C00000">
              <a:lumMod val="20000"/>
              <a:lumOff val="80000"/>
            </a:srgbClr>
          </a:solidFill>
          <a:ln w="12700" algn="ctr">
            <a:noFill/>
            <a:miter lim="800000"/>
            <a:headEnd type="none" w="lg" len="lg"/>
            <a:tailEnd type="none" w="lg" len="lg"/>
          </a:ln>
        </p:spPr>
        <p:txBody>
          <a:bodyPr wrap="square" lIns="457200" tIns="228600" bIns="22860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14" name="Rectangle 3"/>
          <p:cNvSpPr>
            <a:spLocks noChangeArrowheads="1"/>
          </p:cNvSpPr>
          <p:nvPr/>
        </p:nvSpPr>
        <p:spPr bwMode="gray">
          <a:xfrm>
            <a:off x="0" y="2406650"/>
            <a:ext cx="5143504" cy="769441"/>
          </a:xfrm>
          <a:prstGeom prst="rect">
            <a:avLst/>
          </a:prstGeom>
          <a:solidFill>
            <a:srgbClr val="C00000"/>
          </a:solidFill>
          <a:ln w="12700" algn="ctr">
            <a:noFill/>
            <a:miter lim="800000"/>
            <a:headEnd type="none" w="lg" len="lg"/>
            <a:tailEnd type="none" w="lg" len="lg"/>
          </a:ln>
        </p:spPr>
        <p:txBody>
          <a:bodyPr wrap="square" lIns="457200" tIns="228600" bIns="228600" anchor="ctr">
            <a:spAutoFit/>
          </a:bodyPr>
          <a:lstStyle/>
          <a:p>
            <a:pPr>
              <a:spcBef>
                <a:spcPct val="20000"/>
              </a:spcBef>
              <a:defRPr/>
            </a:pPr>
            <a:r>
              <a:rPr lang="zh-CN" altLang="en-US" sz="2000" b="1" kern="0" dirty="0" smtClean="0">
                <a:solidFill>
                  <a:srgbClr val="FFFFFF"/>
                </a:solidFill>
                <a:latin typeface="微软雅黑"/>
                <a:ea typeface="微软雅黑"/>
              </a:rPr>
              <a:t>四、代表客户、联系我们</a:t>
            </a: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pic>
        <p:nvPicPr>
          <p:cNvPr id="8"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54"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8"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60"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四、代表客户、联系我们</a:t>
            </a:r>
          </a:p>
        </p:txBody>
      </p:sp>
      <p:sp>
        <p:nvSpPr>
          <p:cNvPr id="61"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a:solidFill>
                  <a:srgbClr val="FF3300"/>
                </a:solidFill>
                <a:ea typeface="隶书" pitchFamily="49" charset="-122"/>
              </a:rPr>
              <a:t>代表</a:t>
            </a:r>
            <a:r>
              <a:rPr lang="zh-CN" altLang="en-US" sz="2800" dirty="0" smtClean="0">
                <a:solidFill>
                  <a:srgbClr val="FF3300"/>
                </a:solidFill>
                <a:ea typeface="隶书" pitchFamily="49" charset="-122"/>
              </a:rPr>
              <a:t>客户</a:t>
            </a:r>
            <a:endParaRPr lang="zh-CN" altLang="en-US" sz="2800" dirty="0">
              <a:solidFill>
                <a:srgbClr val="FF3300"/>
              </a:solidFill>
              <a:ea typeface="隶书" pitchFamily="49" charset="-122"/>
            </a:endParaRPr>
          </a:p>
        </p:txBody>
      </p:sp>
      <p:sp>
        <p:nvSpPr>
          <p:cNvPr id="62" name="Text Box 9"/>
          <p:cNvSpPr txBox="1">
            <a:spLocks noChangeArrowheads="1"/>
          </p:cNvSpPr>
          <p:nvPr/>
        </p:nvSpPr>
        <p:spPr bwMode="auto">
          <a:xfrm>
            <a:off x="285720" y="1142984"/>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4.1</a:t>
            </a:r>
            <a:endParaRPr lang="zh-CN" altLang="en-US" sz="2000" dirty="0">
              <a:solidFill>
                <a:srgbClr val="FF3300"/>
              </a:solidFill>
              <a:ea typeface="隶书" pitchFamily="49" charset="-122"/>
            </a:endParaRPr>
          </a:p>
        </p:txBody>
      </p:sp>
      <p:sp>
        <p:nvSpPr>
          <p:cNvPr id="47" name="Rectangle 92"/>
          <p:cNvSpPr>
            <a:spLocks noChangeArrowheads="1"/>
          </p:cNvSpPr>
          <p:nvPr/>
        </p:nvSpPr>
        <p:spPr bwMode="gray">
          <a:xfrm>
            <a:off x="428597" y="2357430"/>
            <a:ext cx="1328300"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ysClr val="windowText" lastClr="000000"/>
                </a:solidFill>
                <a:effectLst/>
                <a:uLnTx/>
                <a:uFillTx/>
              </a:rPr>
              <a:t>序号</a:t>
            </a:r>
          </a:p>
        </p:txBody>
      </p:sp>
      <p:sp>
        <p:nvSpPr>
          <p:cNvPr id="49" name="Text Box 95"/>
          <p:cNvSpPr txBox="1">
            <a:spLocks noChangeArrowheads="1"/>
          </p:cNvSpPr>
          <p:nvPr/>
        </p:nvSpPr>
        <p:spPr bwMode="gray">
          <a:xfrm>
            <a:off x="879771" y="2393145"/>
            <a:ext cx="4355461" cy="307777"/>
          </a:xfrm>
          <a:prstGeom prst="rect">
            <a:avLst/>
          </a:prstGeom>
          <a:noFill/>
          <a:ln w="9525" algn="ctr">
            <a:noFill/>
            <a:miter lim="800000"/>
            <a:headEnd/>
            <a:tailEnd/>
          </a:ln>
          <a:effectLst/>
        </p:spPr>
        <p:txBody>
          <a:bodyPr wrap="square">
            <a:spAutoFit/>
          </a:bodyPr>
          <a:lstStyle/>
          <a:p>
            <a:pPr algn="ctr" eaLnBrk="0" hangingPunct="0"/>
            <a:r>
              <a:rPr lang="en-US" altLang="zh-CN" sz="1400" dirty="0">
                <a:solidFill>
                  <a:srgbClr val="F8F8F8"/>
                </a:solidFill>
                <a:latin typeface="Arial" charset="0"/>
                <a:ea typeface="宋体" charset="-122"/>
              </a:rPr>
              <a:t>Title in here </a:t>
            </a:r>
          </a:p>
        </p:txBody>
      </p:sp>
      <p:sp>
        <p:nvSpPr>
          <p:cNvPr id="59" name="Rectangle 93"/>
          <p:cNvSpPr>
            <a:spLocks noChangeArrowheads="1"/>
          </p:cNvSpPr>
          <p:nvPr/>
        </p:nvSpPr>
        <p:spPr bwMode="gray">
          <a:xfrm>
            <a:off x="1683226" y="2357430"/>
            <a:ext cx="3508808"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Rectangle 94"/>
          <p:cNvSpPr>
            <a:spLocks noChangeArrowheads="1"/>
          </p:cNvSpPr>
          <p:nvPr/>
        </p:nvSpPr>
        <p:spPr bwMode="gray">
          <a:xfrm>
            <a:off x="5206593" y="2357430"/>
            <a:ext cx="3508808" cy="438497"/>
          </a:xfrm>
          <a:prstGeom prst="rect">
            <a:avLst/>
          </a:prstGeom>
          <a:solidFill>
            <a:srgbClr val="003366"/>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003366"/>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6" name="Text Box 96"/>
          <p:cNvSpPr txBox="1">
            <a:spLocks noChangeArrowheads="1"/>
          </p:cNvSpPr>
          <p:nvPr/>
        </p:nvSpPr>
        <p:spPr bwMode="gray">
          <a:xfrm>
            <a:off x="2479140" y="2397113"/>
            <a:ext cx="1834479" cy="307777"/>
          </a:xfrm>
          <a:prstGeom prst="rect">
            <a:avLst/>
          </a:prstGeom>
          <a:noFill/>
          <a:ln w="9525">
            <a:noFill/>
            <a:miter lim="800000"/>
            <a:headEnd/>
            <a:tailEnd/>
          </a:ln>
          <a:effectLst/>
        </p:spPr>
        <p:txBody>
          <a:bodyPr>
            <a:spAutoFit/>
          </a:bodyPr>
          <a:lstStyle/>
          <a:p>
            <a:pPr algn="ctr">
              <a:spcBef>
                <a:spcPct val="50000"/>
              </a:spcBef>
            </a:pPr>
            <a:r>
              <a:rPr lang="zh-CN" altLang="en-US" sz="1400" dirty="0" smtClean="0">
                <a:solidFill>
                  <a:srgbClr val="F8F8F8"/>
                </a:solidFill>
                <a:latin typeface="Arial" charset="0"/>
                <a:ea typeface="宋体" charset="-122"/>
              </a:rPr>
              <a:t>客户性质</a:t>
            </a:r>
            <a:endParaRPr lang="en-US" altLang="zh-CN" sz="1400" dirty="0">
              <a:solidFill>
                <a:srgbClr val="F8F8F8"/>
              </a:solidFill>
              <a:latin typeface="Arial" charset="0"/>
              <a:ea typeface="宋体" charset="-122"/>
            </a:endParaRPr>
          </a:p>
        </p:txBody>
      </p:sp>
      <p:sp>
        <p:nvSpPr>
          <p:cNvPr id="67" name="Text Box 97"/>
          <p:cNvSpPr txBox="1">
            <a:spLocks noChangeArrowheads="1"/>
          </p:cNvSpPr>
          <p:nvPr/>
        </p:nvSpPr>
        <p:spPr bwMode="gray">
          <a:xfrm>
            <a:off x="6075304" y="2397113"/>
            <a:ext cx="1834479" cy="307777"/>
          </a:xfrm>
          <a:prstGeom prst="rect">
            <a:avLst/>
          </a:prstGeom>
          <a:noFill/>
          <a:ln w="9525">
            <a:noFill/>
            <a:miter lim="800000"/>
            <a:headEnd/>
            <a:tailEnd/>
          </a:ln>
          <a:effectLst/>
        </p:spPr>
        <p:txBody>
          <a:bodyPr>
            <a:spAutoFit/>
          </a:bodyPr>
          <a:lstStyle/>
          <a:p>
            <a:pPr algn="ctr">
              <a:spcBef>
                <a:spcPct val="50000"/>
              </a:spcBef>
            </a:pPr>
            <a:r>
              <a:rPr lang="zh-CN" altLang="en-US" sz="1400" dirty="0">
                <a:solidFill>
                  <a:srgbClr val="F8F8F8"/>
                </a:solidFill>
                <a:latin typeface="Arial" charset="0"/>
                <a:ea typeface="宋体" charset="-122"/>
              </a:rPr>
              <a:t>代表</a:t>
            </a:r>
            <a:r>
              <a:rPr lang="zh-CN" altLang="en-US" sz="1400" dirty="0" smtClean="0">
                <a:solidFill>
                  <a:srgbClr val="F8F8F8"/>
                </a:solidFill>
                <a:latin typeface="Arial" charset="0"/>
                <a:ea typeface="宋体" charset="-122"/>
              </a:rPr>
              <a:t>客户</a:t>
            </a:r>
            <a:endParaRPr lang="en-US" altLang="zh-CN" sz="1400" dirty="0">
              <a:solidFill>
                <a:srgbClr val="F8F8F8"/>
              </a:solidFill>
              <a:latin typeface="Arial" charset="0"/>
              <a:ea typeface="宋体" charset="-122"/>
            </a:endParaRPr>
          </a:p>
        </p:txBody>
      </p:sp>
      <p:pic>
        <p:nvPicPr>
          <p:cNvPr id="68" name="Picture 2"/>
          <p:cNvPicPr>
            <a:picLocks noChangeAspect="1" noChangeArrowheads="1"/>
          </p:cNvPicPr>
          <p:nvPr/>
        </p:nvPicPr>
        <p:blipFill>
          <a:blip r:embed="rId5"/>
          <a:srcRect/>
          <a:stretch>
            <a:fillRect/>
          </a:stretch>
        </p:blipFill>
        <p:spPr bwMode="auto">
          <a:xfrm>
            <a:off x="357158" y="1785926"/>
            <a:ext cx="8501122" cy="571504"/>
          </a:xfrm>
          <a:prstGeom prst="rect">
            <a:avLst/>
          </a:prstGeom>
          <a:noFill/>
          <a:ln w="9525">
            <a:noFill/>
            <a:miter lim="800000"/>
            <a:headEnd/>
            <a:tailEnd/>
          </a:ln>
          <a:effectLst/>
        </p:spPr>
      </p:pic>
      <p:grpSp>
        <p:nvGrpSpPr>
          <p:cNvPr id="2" name="组合 68"/>
          <p:cNvGrpSpPr/>
          <p:nvPr/>
        </p:nvGrpSpPr>
        <p:grpSpPr>
          <a:xfrm>
            <a:off x="428597" y="2845530"/>
            <a:ext cx="8286807" cy="3655304"/>
            <a:chOff x="428597" y="2845530"/>
            <a:chExt cx="8286807" cy="2390899"/>
          </a:xfrm>
        </p:grpSpPr>
        <p:sp>
          <p:nvSpPr>
            <p:cNvPr id="70" name="Rectangle 38"/>
            <p:cNvSpPr>
              <a:spLocks noChangeArrowheads="1"/>
            </p:cNvSpPr>
            <p:nvPr/>
          </p:nvSpPr>
          <p:spPr bwMode="gray">
            <a:xfrm>
              <a:off x="428597" y="2845530"/>
              <a:ext cx="1328300" cy="43849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1" name="Rectangle 41"/>
            <p:cNvSpPr>
              <a:spLocks noChangeArrowheads="1"/>
            </p:cNvSpPr>
            <p:nvPr/>
          </p:nvSpPr>
          <p:spPr bwMode="gray">
            <a:xfrm>
              <a:off x="428597" y="3333631"/>
              <a:ext cx="1328300" cy="43849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2" name="Rectangle 44"/>
            <p:cNvSpPr>
              <a:spLocks noChangeArrowheads="1"/>
            </p:cNvSpPr>
            <p:nvPr/>
          </p:nvSpPr>
          <p:spPr bwMode="gray">
            <a:xfrm>
              <a:off x="428597" y="3821731"/>
              <a:ext cx="1328300" cy="43849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3" name="Rectangle 47"/>
            <p:cNvSpPr>
              <a:spLocks noChangeArrowheads="1"/>
            </p:cNvSpPr>
            <p:nvPr/>
          </p:nvSpPr>
          <p:spPr bwMode="gray">
            <a:xfrm>
              <a:off x="428597" y="4309832"/>
              <a:ext cx="1328300" cy="43849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4" name="Rectangle 50"/>
            <p:cNvSpPr>
              <a:spLocks noChangeArrowheads="1"/>
            </p:cNvSpPr>
            <p:nvPr/>
          </p:nvSpPr>
          <p:spPr bwMode="gray">
            <a:xfrm>
              <a:off x="428597" y="4797932"/>
              <a:ext cx="1328300" cy="438497"/>
            </a:xfrm>
            <a:prstGeom prst="rect">
              <a:avLst/>
            </a:prstGeom>
            <a:solidFill>
              <a:srgbClr val="8064A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8064A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5" name="Text Box 54"/>
            <p:cNvSpPr txBox="1">
              <a:spLocks noChangeArrowheads="1"/>
            </p:cNvSpPr>
            <p:nvPr/>
          </p:nvSpPr>
          <p:spPr bwMode="gray">
            <a:xfrm>
              <a:off x="857224" y="2928934"/>
              <a:ext cx="4355461"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1</a:t>
              </a:r>
              <a:endParaRPr lang="en-US" altLang="zh-CN" sz="1400" dirty="0">
                <a:solidFill>
                  <a:srgbClr val="F8F8F8"/>
                </a:solidFill>
                <a:latin typeface="Arial" charset="0"/>
                <a:ea typeface="宋体" charset="-122"/>
              </a:endParaRPr>
            </a:p>
          </p:txBody>
        </p:sp>
        <p:sp>
          <p:nvSpPr>
            <p:cNvPr id="76" name="Text Box 55"/>
            <p:cNvSpPr txBox="1">
              <a:spLocks noChangeArrowheads="1"/>
            </p:cNvSpPr>
            <p:nvPr/>
          </p:nvSpPr>
          <p:spPr bwMode="gray">
            <a:xfrm>
              <a:off x="879771" y="3381251"/>
              <a:ext cx="4355461"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chemeClr val="bg2"/>
                  </a:solidFill>
                  <a:latin typeface="Arial" charset="0"/>
                  <a:ea typeface="宋体" charset="-122"/>
                </a:rPr>
                <a:t>2</a:t>
              </a:r>
              <a:endParaRPr lang="en-US" altLang="zh-CN" sz="1400" dirty="0">
                <a:solidFill>
                  <a:schemeClr val="bg2"/>
                </a:solidFill>
                <a:latin typeface="Arial" charset="0"/>
                <a:ea typeface="宋体" charset="-122"/>
              </a:endParaRPr>
            </a:p>
          </p:txBody>
        </p:sp>
        <p:sp>
          <p:nvSpPr>
            <p:cNvPr id="77" name="Text Box 56"/>
            <p:cNvSpPr txBox="1">
              <a:spLocks noChangeArrowheads="1"/>
            </p:cNvSpPr>
            <p:nvPr/>
          </p:nvSpPr>
          <p:spPr bwMode="gray">
            <a:xfrm>
              <a:off x="879771" y="3857446"/>
              <a:ext cx="4355461"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3</a:t>
              </a:r>
              <a:endParaRPr lang="en-US" altLang="zh-CN" sz="1400" dirty="0">
                <a:solidFill>
                  <a:srgbClr val="F8F8F8"/>
                </a:solidFill>
                <a:latin typeface="Arial" charset="0"/>
                <a:ea typeface="宋体" charset="-122"/>
              </a:endParaRPr>
            </a:p>
          </p:txBody>
        </p:sp>
        <p:sp>
          <p:nvSpPr>
            <p:cNvPr id="78" name="Text Box 57"/>
            <p:cNvSpPr txBox="1">
              <a:spLocks noChangeArrowheads="1"/>
            </p:cNvSpPr>
            <p:nvPr/>
          </p:nvSpPr>
          <p:spPr bwMode="gray">
            <a:xfrm>
              <a:off x="879771" y="4345547"/>
              <a:ext cx="4355461"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4</a:t>
              </a:r>
              <a:endParaRPr lang="en-US" altLang="zh-CN" sz="1400" dirty="0">
                <a:solidFill>
                  <a:srgbClr val="F8F8F8"/>
                </a:solidFill>
                <a:latin typeface="Arial" charset="0"/>
                <a:ea typeface="宋体" charset="-122"/>
              </a:endParaRPr>
            </a:p>
          </p:txBody>
        </p:sp>
        <p:sp>
          <p:nvSpPr>
            <p:cNvPr id="79" name="Text Box 58"/>
            <p:cNvSpPr txBox="1">
              <a:spLocks noChangeArrowheads="1"/>
            </p:cNvSpPr>
            <p:nvPr/>
          </p:nvSpPr>
          <p:spPr bwMode="gray">
            <a:xfrm>
              <a:off x="879771" y="4821742"/>
              <a:ext cx="4355461" cy="307777"/>
            </a:xfrm>
            <a:prstGeom prst="rect">
              <a:avLst/>
            </a:prstGeom>
            <a:noFill/>
            <a:ln w="9525" algn="ctr">
              <a:noFill/>
              <a:miter lim="800000"/>
              <a:headEnd/>
              <a:tailEnd/>
            </a:ln>
            <a:effectLst/>
          </p:spPr>
          <p:txBody>
            <a:bodyPr wrap="square">
              <a:spAutoFit/>
            </a:bodyPr>
            <a:lstStyle/>
            <a:p>
              <a:pPr eaLnBrk="0" hangingPunct="0"/>
              <a:r>
                <a:rPr lang="en-US" altLang="zh-CN" sz="1400" dirty="0" smtClean="0">
                  <a:solidFill>
                    <a:srgbClr val="F8F8F8"/>
                  </a:solidFill>
                  <a:latin typeface="Arial" charset="0"/>
                  <a:ea typeface="宋体" charset="-122"/>
                </a:rPr>
                <a:t>5</a:t>
              </a:r>
              <a:endParaRPr lang="en-US" altLang="zh-CN" sz="1400" dirty="0">
                <a:solidFill>
                  <a:srgbClr val="F8F8F8"/>
                </a:solidFill>
                <a:latin typeface="Arial" charset="0"/>
                <a:ea typeface="宋体" charset="-122"/>
              </a:endParaRPr>
            </a:p>
          </p:txBody>
        </p:sp>
        <p:sp>
          <p:nvSpPr>
            <p:cNvPr id="80" name="Rectangle 39"/>
            <p:cNvSpPr>
              <a:spLocks noChangeArrowheads="1"/>
            </p:cNvSpPr>
            <p:nvPr/>
          </p:nvSpPr>
          <p:spPr bwMode="gray">
            <a:xfrm>
              <a:off x="1683226" y="2845530"/>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1" name="Rectangle 40"/>
            <p:cNvSpPr>
              <a:spLocks noChangeArrowheads="1"/>
            </p:cNvSpPr>
            <p:nvPr/>
          </p:nvSpPr>
          <p:spPr bwMode="gray">
            <a:xfrm>
              <a:off x="5206593" y="2845530"/>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2" name="Rectangle 42"/>
            <p:cNvSpPr>
              <a:spLocks noChangeArrowheads="1"/>
            </p:cNvSpPr>
            <p:nvPr/>
          </p:nvSpPr>
          <p:spPr bwMode="gray">
            <a:xfrm>
              <a:off x="1683226" y="3333631"/>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3" name="Rectangle 43"/>
            <p:cNvSpPr>
              <a:spLocks noChangeArrowheads="1"/>
            </p:cNvSpPr>
            <p:nvPr/>
          </p:nvSpPr>
          <p:spPr bwMode="gray">
            <a:xfrm>
              <a:off x="5206593" y="3333631"/>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Rectangle 45"/>
            <p:cNvSpPr>
              <a:spLocks noChangeArrowheads="1"/>
            </p:cNvSpPr>
            <p:nvPr/>
          </p:nvSpPr>
          <p:spPr bwMode="gray">
            <a:xfrm>
              <a:off x="1683226" y="3821731"/>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Rectangle 46"/>
            <p:cNvSpPr>
              <a:spLocks noChangeArrowheads="1"/>
            </p:cNvSpPr>
            <p:nvPr/>
          </p:nvSpPr>
          <p:spPr bwMode="gray">
            <a:xfrm>
              <a:off x="5206594" y="3821731"/>
              <a:ext cx="3508810"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Rectangle 48"/>
            <p:cNvSpPr>
              <a:spLocks noChangeArrowheads="1"/>
            </p:cNvSpPr>
            <p:nvPr/>
          </p:nvSpPr>
          <p:spPr bwMode="gray">
            <a:xfrm>
              <a:off x="1683226" y="4309832"/>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Rectangle 49"/>
            <p:cNvSpPr>
              <a:spLocks noChangeArrowheads="1"/>
            </p:cNvSpPr>
            <p:nvPr/>
          </p:nvSpPr>
          <p:spPr bwMode="gray">
            <a:xfrm>
              <a:off x="5206593" y="4309832"/>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88" name="Rectangle 51"/>
            <p:cNvSpPr>
              <a:spLocks noChangeArrowheads="1"/>
            </p:cNvSpPr>
            <p:nvPr/>
          </p:nvSpPr>
          <p:spPr bwMode="gray">
            <a:xfrm>
              <a:off x="1683226" y="4797932"/>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Rectangle 52"/>
            <p:cNvSpPr>
              <a:spLocks noChangeArrowheads="1"/>
            </p:cNvSpPr>
            <p:nvPr/>
          </p:nvSpPr>
          <p:spPr bwMode="gray">
            <a:xfrm>
              <a:off x="5206593" y="4797932"/>
              <a:ext cx="3508808" cy="438497"/>
            </a:xfrm>
            <a:prstGeom prst="rect">
              <a:avLst/>
            </a:prstGeom>
            <a:solidFill>
              <a:srgbClr val="9098B2"/>
            </a:solidFill>
            <a:ln w="9525">
              <a:miter lim="800000"/>
              <a:headEnd/>
              <a:tailEnd/>
            </a:ln>
            <a:effectLst/>
            <a:scene3d>
              <a:camera prst="legacyPerspectiveFront">
                <a:rot lat="21299999" lon="0" rev="0"/>
              </a:camera>
              <a:lightRig rig="legacyFlat3" dir="t"/>
            </a:scene3d>
            <a:sp3d extrusionH="430200" prstMaterial="legacyPlastic">
              <a:bevelT w="13500" h="13500" prst="angle"/>
              <a:bevelB w="13500" h="13500" prst="angle"/>
              <a:extrusionClr>
                <a:srgbClr val="9098B2"/>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Text Box 53"/>
            <p:cNvSpPr txBox="1">
              <a:spLocks noChangeArrowheads="1"/>
            </p:cNvSpPr>
            <p:nvPr/>
          </p:nvSpPr>
          <p:spPr bwMode="gray">
            <a:xfrm>
              <a:off x="2073902" y="2928934"/>
              <a:ext cx="1834479" cy="307777"/>
            </a:xfrm>
            <a:prstGeom prst="rect">
              <a:avLst/>
            </a:prstGeom>
            <a:noFill/>
            <a:ln w="9525">
              <a:noFill/>
              <a:miter lim="800000"/>
              <a:headEnd/>
              <a:tailEnd/>
            </a:ln>
            <a:effectLst/>
          </p:spPr>
          <p:txBody>
            <a:bodyPr>
              <a:spAutoFit/>
            </a:bodyPr>
            <a:lstStyle/>
            <a:p>
              <a:pPr>
                <a:spcBef>
                  <a:spcPct val="50000"/>
                </a:spcBef>
              </a:pPr>
              <a:r>
                <a:rPr lang="zh-CN" altLang="en-US" sz="1400" dirty="0" smtClean="0">
                  <a:solidFill>
                    <a:srgbClr val="F8F8F8"/>
                  </a:solidFill>
                  <a:latin typeface="Arial" charset="0"/>
                  <a:ea typeface="宋体" charset="-122"/>
                </a:rPr>
                <a:t>国家机关</a:t>
              </a:r>
              <a:endParaRPr lang="en-US" altLang="zh-CN" sz="1400" dirty="0">
                <a:solidFill>
                  <a:srgbClr val="F8F8F8"/>
                </a:solidFill>
                <a:latin typeface="Arial" charset="0"/>
                <a:ea typeface="宋体" charset="-122"/>
              </a:endParaRPr>
            </a:p>
          </p:txBody>
        </p:sp>
        <p:sp>
          <p:nvSpPr>
            <p:cNvPr id="91" name="Text Box 59"/>
            <p:cNvSpPr txBox="1">
              <a:spLocks noChangeArrowheads="1"/>
            </p:cNvSpPr>
            <p:nvPr/>
          </p:nvSpPr>
          <p:spPr bwMode="gray">
            <a:xfrm>
              <a:off x="2071477" y="3389187"/>
              <a:ext cx="2217877" cy="201314"/>
            </a:xfrm>
            <a:prstGeom prst="rect">
              <a:avLst/>
            </a:prstGeom>
            <a:noFill/>
            <a:ln w="9525">
              <a:noFill/>
              <a:miter lim="800000"/>
              <a:headEnd/>
              <a:tailEnd/>
            </a:ln>
            <a:effectLst/>
          </p:spPr>
          <p:txBody>
            <a:bodyPr>
              <a:spAutoFit/>
            </a:bodyPr>
            <a:lstStyle/>
            <a:p>
              <a:pPr>
                <a:spcBef>
                  <a:spcPct val="50000"/>
                </a:spcBef>
              </a:pPr>
              <a:r>
                <a:rPr lang="zh-CN" altLang="en-US" sz="1400" dirty="0" smtClean="0">
                  <a:solidFill>
                    <a:srgbClr val="F8F8F8"/>
                  </a:solidFill>
                  <a:latin typeface="Arial" charset="0"/>
                  <a:ea typeface="宋体" charset="-122"/>
                </a:rPr>
                <a:t>高等院校</a:t>
              </a:r>
              <a:endParaRPr lang="en-US" altLang="zh-CN" sz="1400" dirty="0" smtClean="0">
                <a:solidFill>
                  <a:srgbClr val="F8F8F8"/>
                </a:solidFill>
                <a:latin typeface="Arial" charset="0"/>
                <a:ea typeface="宋体" charset="-122"/>
              </a:endParaRPr>
            </a:p>
          </p:txBody>
        </p:sp>
        <p:sp>
          <p:nvSpPr>
            <p:cNvPr id="92" name="Text Box 60"/>
            <p:cNvSpPr txBox="1">
              <a:spLocks noChangeArrowheads="1"/>
            </p:cNvSpPr>
            <p:nvPr/>
          </p:nvSpPr>
          <p:spPr bwMode="gray">
            <a:xfrm>
              <a:off x="2073902" y="3857628"/>
              <a:ext cx="1834479" cy="201314"/>
            </a:xfrm>
            <a:prstGeom prst="rect">
              <a:avLst/>
            </a:prstGeom>
            <a:noFill/>
            <a:ln w="9525">
              <a:noFill/>
              <a:miter lim="800000"/>
              <a:headEnd/>
              <a:tailEnd/>
            </a:ln>
            <a:effectLst/>
          </p:spPr>
          <p:txBody>
            <a:bodyPr>
              <a:spAutoFit/>
            </a:bodyPr>
            <a:lstStyle/>
            <a:p>
              <a:pPr>
                <a:spcBef>
                  <a:spcPct val="50000"/>
                </a:spcBef>
              </a:pPr>
              <a:r>
                <a:rPr lang="zh-CN" altLang="en-US" sz="1400" dirty="0" smtClean="0">
                  <a:solidFill>
                    <a:srgbClr val="F8F8F8"/>
                  </a:solidFill>
                  <a:latin typeface="Arial" charset="0"/>
                  <a:ea typeface="宋体" charset="-122"/>
                </a:rPr>
                <a:t>公司、企业</a:t>
              </a:r>
              <a:endParaRPr lang="en-US" altLang="zh-CN" sz="1400" dirty="0">
                <a:solidFill>
                  <a:srgbClr val="F8F8F8"/>
                </a:solidFill>
                <a:latin typeface="Arial" charset="0"/>
                <a:ea typeface="宋体" charset="-122"/>
              </a:endParaRPr>
            </a:p>
          </p:txBody>
        </p:sp>
        <p:sp>
          <p:nvSpPr>
            <p:cNvPr id="93" name="Text Box 61"/>
            <p:cNvSpPr txBox="1">
              <a:spLocks noChangeArrowheads="1"/>
            </p:cNvSpPr>
            <p:nvPr/>
          </p:nvSpPr>
          <p:spPr bwMode="gray">
            <a:xfrm>
              <a:off x="1214414" y="4357694"/>
              <a:ext cx="1834479" cy="307777"/>
            </a:xfrm>
            <a:prstGeom prst="rect">
              <a:avLst/>
            </a:prstGeom>
            <a:noFill/>
            <a:ln w="9525">
              <a:noFill/>
              <a:miter lim="800000"/>
              <a:headEnd/>
              <a:tailEnd/>
            </a:ln>
            <a:effectLst/>
          </p:spPr>
          <p:txBody>
            <a:bodyPr>
              <a:spAutoFit/>
            </a:bodyPr>
            <a:lstStyle/>
            <a:p>
              <a:pPr algn="r">
                <a:spcBef>
                  <a:spcPct val="50000"/>
                </a:spcBef>
              </a:pPr>
              <a:endParaRPr lang="en-US" altLang="zh-CN" sz="1400" dirty="0">
                <a:solidFill>
                  <a:srgbClr val="F8F8F8"/>
                </a:solidFill>
                <a:latin typeface="Arial" charset="0"/>
                <a:ea typeface="宋体" charset="-122"/>
              </a:endParaRPr>
            </a:p>
          </p:txBody>
        </p:sp>
        <p:sp>
          <p:nvSpPr>
            <p:cNvPr id="94" name="Text Box 62"/>
            <p:cNvSpPr txBox="1">
              <a:spLocks noChangeArrowheads="1"/>
            </p:cNvSpPr>
            <p:nvPr/>
          </p:nvSpPr>
          <p:spPr bwMode="gray">
            <a:xfrm>
              <a:off x="1357290" y="4348618"/>
              <a:ext cx="1834479" cy="201314"/>
            </a:xfrm>
            <a:prstGeom prst="rect">
              <a:avLst/>
            </a:prstGeom>
            <a:noFill/>
            <a:ln w="9525">
              <a:noFill/>
              <a:miter lim="800000"/>
              <a:headEnd/>
              <a:tailEnd/>
            </a:ln>
            <a:effectLst/>
          </p:spPr>
          <p:txBody>
            <a:bodyPr>
              <a:spAutoFit/>
            </a:bodyPr>
            <a:lstStyle/>
            <a:p>
              <a:pPr algn="r">
                <a:spcBef>
                  <a:spcPct val="50000"/>
                </a:spcBef>
              </a:pPr>
              <a:r>
                <a:rPr lang="zh-CN" altLang="en-US" sz="1400" dirty="0" smtClean="0">
                  <a:solidFill>
                    <a:schemeClr val="bg1"/>
                  </a:solidFill>
                  <a:latin typeface="Arial" charset="0"/>
                  <a:ea typeface="宋体" charset="-122"/>
                </a:rPr>
                <a:t>律所、律师</a:t>
              </a:r>
              <a:endParaRPr lang="en-US" altLang="zh-CN" sz="1400" dirty="0">
                <a:solidFill>
                  <a:schemeClr val="bg1"/>
                </a:solidFill>
                <a:latin typeface="Arial" charset="0"/>
                <a:ea typeface="宋体" charset="-122"/>
              </a:endParaRPr>
            </a:p>
          </p:txBody>
        </p:sp>
        <p:sp>
          <p:nvSpPr>
            <p:cNvPr id="95" name="Text Box 63"/>
            <p:cNvSpPr txBox="1">
              <a:spLocks noChangeArrowheads="1"/>
            </p:cNvSpPr>
            <p:nvPr/>
          </p:nvSpPr>
          <p:spPr bwMode="gray">
            <a:xfrm>
              <a:off x="5355584" y="2857496"/>
              <a:ext cx="3203547" cy="342233"/>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全国人大、国务院法制办、最高法、最高检、工信部、美国大使馆等</a:t>
              </a:r>
              <a:endParaRPr lang="en-US" altLang="zh-CN" sz="1400" dirty="0">
                <a:solidFill>
                  <a:srgbClr val="F8F8F8"/>
                </a:solidFill>
                <a:latin typeface="Arial" charset="0"/>
                <a:ea typeface="宋体" charset="-122"/>
              </a:endParaRPr>
            </a:p>
          </p:txBody>
        </p:sp>
        <p:sp>
          <p:nvSpPr>
            <p:cNvPr id="96" name="Text Box 64"/>
            <p:cNvSpPr txBox="1">
              <a:spLocks noChangeArrowheads="1"/>
            </p:cNvSpPr>
            <p:nvPr/>
          </p:nvSpPr>
          <p:spPr bwMode="gray">
            <a:xfrm>
              <a:off x="5357818" y="3320626"/>
              <a:ext cx="2921094" cy="483153"/>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chemeClr val="bg2"/>
                  </a:solidFill>
                  <a:latin typeface="Arial" charset="0"/>
                  <a:ea typeface="宋体" charset="-122"/>
                </a:rPr>
                <a:t>北京大学、中国人民大学、复旦、牛津、哈佛、杜克、意大利威尼斯、新加坡国立大学等</a:t>
              </a:r>
              <a:endParaRPr lang="en-US" altLang="zh-CN" sz="1400" dirty="0">
                <a:solidFill>
                  <a:schemeClr val="bg2"/>
                </a:solidFill>
                <a:latin typeface="Arial" charset="0"/>
                <a:ea typeface="宋体" charset="-122"/>
              </a:endParaRPr>
            </a:p>
          </p:txBody>
        </p:sp>
        <p:sp>
          <p:nvSpPr>
            <p:cNvPr id="97" name="Text Box 65"/>
            <p:cNvSpPr txBox="1">
              <a:spLocks noChangeArrowheads="1"/>
            </p:cNvSpPr>
            <p:nvPr/>
          </p:nvSpPr>
          <p:spPr bwMode="gray">
            <a:xfrm>
              <a:off x="5357818" y="3787895"/>
              <a:ext cx="3216944" cy="483153"/>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中国移动、中国人民银行、联想、香港汇丰、美国友邦保险、通用电气、微软中国、大众中国、资生堂中国等</a:t>
              </a:r>
              <a:endParaRPr lang="en-US" altLang="zh-CN" sz="1400" dirty="0">
                <a:solidFill>
                  <a:srgbClr val="F8F8F8"/>
                </a:solidFill>
                <a:latin typeface="Arial" charset="0"/>
                <a:ea typeface="宋体" charset="-122"/>
              </a:endParaRPr>
            </a:p>
          </p:txBody>
        </p:sp>
        <p:sp>
          <p:nvSpPr>
            <p:cNvPr id="100" name="Text Box 60"/>
            <p:cNvSpPr txBox="1">
              <a:spLocks noChangeArrowheads="1"/>
            </p:cNvSpPr>
            <p:nvPr/>
          </p:nvSpPr>
          <p:spPr bwMode="gray">
            <a:xfrm>
              <a:off x="2000232" y="4786322"/>
              <a:ext cx="2656600" cy="201314"/>
            </a:xfrm>
            <a:prstGeom prst="rect">
              <a:avLst/>
            </a:prstGeom>
            <a:noFill/>
            <a:ln w="9525">
              <a:noFill/>
              <a:miter lim="800000"/>
              <a:headEnd/>
              <a:tailEnd/>
            </a:ln>
            <a:effectLst/>
          </p:spPr>
          <p:txBody>
            <a:bodyPr wrap="square">
              <a:spAutoFit/>
            </a:bodyPr>
            <a:lstStyle/>
            <a:p>
              <a:pPr>
                <a:spcBef>
                  <a:spcPct val="50000"/>
                </a:spcBef>
              </a:pPr>
              <a:r>
                <a:rPr lang="zh-CN" altLang="en-US" sz="1400" dirty="0" smtClean="0">
                  <a:solidFill>
                    <a:srgbClr val="F8F8F8"/>
                  </a:solidFill>
                  <a:latin typeface="Arial" charset="0"/>
                  <a:ea typeface="宋体" charset="-122"/>
                </a:rPr>
                <a:t>  金融机构</a:t>
              </a:r>
              <a:endParaRPr lang="en-US" altLang="zh-CN" sz="1400" dirty="0">
                <a:solidFill>
                  <a:srgbClr val="F8F8F8"/>
                </a:solidFill>
                <a:latin typeface="Arial" charset="0"/>
                <a:ea typeface="宋体" charset="-122"/>
              </a:endParaRPr>
            </a:p>
          </p:txBody>
        </p:sp>
      </p:grpSp>
      <p:sp>
        <p:nvSpPr>
          <p:cNvPr id="5" name="TextBox 4"/>
          <p:cNvSpPr txBox="1"/>
          <p:nvPr/>
        </p:nvSpPr>
        <p:spPr>
          <a:xfrm>
            <a:off x="5327680" y="5081957"/>
            <a:ext cx="3203547" cy="738664"/>
          </a:xfrm>
          <a:prstGeom prst="rect">
            <a:avLst/>
          </a:prstGeom>
          <a:noFill/>
        </p:spPr>
        <p:txBody>
          <a:bodyPr wrap="square" rtlCol="0">
            <a:spAutoFit/>
          </a:bodyPr>
          <a:lstStyle/>
          <a:p>
            <a:r>
              <a:rPr lang="zh-CN" altLang="en-US" sz="1400" dirty="0" smtClean="0">
                <a:solidFill>
                  <a:schemeClr val="bg1"/>
                </a:solidFill>
              </a:rPr>
              <a:t>中华全国律师协会、 北京市律师协会、 上海市律师协会、 北京金杜律所、 北京君合律所 等</a:t>
            </a:r>
            <a:endParaRPr lang="zh-CN" altLang="en-US" sz="1400" dirty="0">
              <a:solidFill>
                <a:schemeClr val="bg1"/>
              </a:solidFill>
            </a:endParaRPr>
          </a:p>
        </p:txBody>
      </p:sp>
      <p:sp>
        <p:nvSpPr>
          <p:cNvPr id="6" name="矩形 5"/>
          <p:cNvSpPr/>
          <p:nvPr/>
        </p:nvSpPr>
        <p:spPr>
          <a:xfrm>
            <a:off x="5252457" y="5820621"/>
            <a:ext cx="3480172" cy="738664"/>
          </a:xfrm>
          <a:prstGeom prst="rect">
            <a:avLst/>
          </a:prstGeom>
        </p:spPr>
        <p:txBody>
          <a:bodyPr wrap="square">
            <a:spAutoFit/>
          </a:bodyPr>
          <a:lstStyle/>
          <a:p>
            <a:r>
              <a:rPr lang="zh-CN" altLang="en-US" sz="1400" dirty="0">
                <a:solidFill>
                  <a:schemeClr val="bg1"/>
                </a:solidFill>
              </a:rPr>
              <a:t>国家</a:t>
            </a:r>
            <a:r>
              <a:rPr lang="zh-CN" altLang="en-US" sz="1400" dirty="0" smtClean="0">
                <a:solidFill>
                  <a:schemeClr val="bg1"/>
                </a:solidFill>
              </a:rPr>
              <a:t>开发银行、 中国人民银行、 中国工商银行、 中国交通银行、 法国 </a:t>
            </a:r>
            <a:r>
              <a:rPr lang="zh-CN" altLang="en-US" sz="1400" dirty="0">
                <a:solidFill>
                  <a:schemeClr val="bg1"/>
                </a:solidFill>
              </a:rPr>
              <a:t>兴业</a:t>
            </a:r>
            <a:r>
              <a:rPr lang="zh-CN" altLang="en-US" sz="1400" dirty="0" smtClean="0">
                <a:solidFill>
                  <a:schemeClr val="bg1"/>
                </a:solidFill>
              </a:rPr>
              <a:t>银行、 香港汇丰银行、 </a:t>
            </a:r>
            <a:r>
              <a:rPr lang="zh-CN" altLang="en-US" sz="1400" dirty="0">
                <a:solidFill>
                  <a:schemeClr val="bg1"/>
                </a:solidFill>
              </a:rPr>
              <a:t>上海</a:t>
            </a:r>
            <a:r>
              <a:rPr lang="zh-CN" altLang="en-US" sz="1400" dirty="0" smtClean="0">
                <a:solidFill>
                  <a:schemeClr val="bg1"/>
                </a:solidFill>
              </a:rPr>
              <a:t>证交所等</a:t>
            </a:r>
            <a:endParaRPr lang="zh-CN" altLang="en-US"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a:solidFill>
                <a:prstClr val="black"/>
              </a:solidFill>
            </a:endParaRPr>
          </a:p>
        </p:txBody>
      </p:sp>
      <p:sp>
        <p:nvSpPr>
          <p:cNvPr id="7173"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一、北大英华公司简介</a:t>
            </a:r>
          </a:p>
        </p:txBody>
      </p:sp>
      <p:pic>
        <p:nvPicPr>
          <p:cNvPr id="33" name="Picture 7"/>
          <p:cNvPicPr>
            <a:picLocks noChangeAspect="1" noChangeArrowheads="1"/>
          </p:cNvPicPr>
          <p:nvPr/>
        </p:nvPicPr>
        <p:blipFill>
          <a:blip r:embed="rId3"/>
          <a:srcRect/>
          <a:stretch>
            <a:fillRect/>
          </a:stretch>
        </p:blipFill>
        <p:spPr bwMode="auto">
          <a:xfrm>
            <a:off x="152400" y="1143000"/>
            <a:ext cx="685800" cy="552450"/>
          </a:xfrm>
          <a:prstGeom prst="rect">
            <a:avLst/>
          </a:prstGeom>
          <a:noFill/>
          <a:ln w="9525">
            <a:noFill/>
            <a:miter lim="800000"/>
            <a:headEnd/>
            <a:tailEnd/>
          </a:ln>
        </p:spPr>
      </p:pic>
      <p:sp>
        <p:nvSpPr>
          <p:cNvPr id="34" name="Rectangle 8"/>
          <p:cNvSpPr>
            <a:spLocks noChangeArrowheads="1"/>
          </p:cNvSpPr>
          <p:nvPr/>
        </p:nvSpPr>
        <p:spPr bwMode="auto">
          <a:xfrm>
            <a:off x="145383" y="1003300"/>
            <a:ext cx="5791200" cy="563563"/>
          </a:xfrm>
          <a:prstGeom prst="rect">
            <a:avLst/>
          </a:prstGeom>
          <a:noFill/>
          <a:ln w="9525">
            <a:noFill/>
            <a:miter lim="800000"/>
            <a:headEnd/>
            <a:tailEnd/>
          </a:ln>
        </p:spPr>
        <p:txBody>
          <a:bodyPr anchor="ctr"/>
          <a:lstStyle/>
          <a:p>
            <a:pPr lvl="0">
              <a:lnSpc>
                <a:spcPct val="150000"/>
              </a:lnSpc>
              <a:defRPr/>
            </a:pPr>
            <a:r>
              <a:rPr lang="en-US" altLang="zh-CN" sz="2800" kern="0" dirty="0">
                <a:solidFill>
                  <a:srgbClr val="FF0000"/>
                </a:solidFill>
                <a:latin typeface="华文隶书" panose="02010800040101010101" pitchFamily="2" charset="-122"/>
                <a:ea typeface="华文隶书" panose="02010800040101010101" pitchFamily="2" charset="-122"/>
              </a:rPr>
              <a:t>1.3 </a:t>
            </a:r>
            <a:r>
              <a:rPr lang="zh-CN" altLang="en-US" sz="2800" kern="0" dirty="0">
                <a:solidFill>
                  <a:srgbClr val="FF0000"/>
                </a:solidFill>
                <a:latin typeface="华文隶书" panose="02010800040101010101" pitchFamily="2" charset="-122"/>
                <a:ea typeface="华文隶书" panose="02010800040101010101" pitchFamily="2" charset="-122"/>
              </a:rPr>
              <a:t>北大英华法律服务概览</a:t>
            </a:r>
            <a:endParaRPr lang="en-US" altLang="zh-CN" sz="2800" kern="0" dirty="0">
              <a:solidFill>
                <a:srgbClr val="FF0000"/>
              </a:solidFill>
              <a:latin typeface="华文隶书" panose="02010800040101010101" pitchFamily="2" charset="-122"/>
              <a:ea typeface="华文隶书" panose="02010800040101010101" pitchFamily="2" charset="-122"/>
            </a:endParaRPr>
          </a:p>
        </p:txBody>
      </p:sp>
      <p:pic>
        <p:nvPicPr>
          <p:cNvPr id="44" name="Picture 3"/>
          <p:cNvPicPr>
            <a:picLocks noChangeAspect="1" noChangeArrowheads="1"/>
          </p:cNvPicPr>
          <p:nvPr/>
        </p:nvPicPr>
        <p:blipFill>
          <a:blip r:embed="rId4"/>
          <a:srcRect/>
          <a:stretch>
            <a:fillRect/>
          </a:stretch>
        </p:blipFill>
        <p:spPr bwMode="auto">
          <a:xfrm>
            <a:off x="5786446" y="0"/>
            <a:ext cx="3357554" cy="857232"/>
          </a:xfrm>
          <a:prstGeom prst="rect">
            <a:avLst/>
          </a:prstGeom>
          <a:noFill/>
          <a:ln w="9525">
            <a:noFill/>
            <a:miter lim="800000"/>
            <a:headEnd/>
            <a:tailEnd/>
          </a:ln>
          <a:effectLst/>
        </p:spPr>
      </p:pic>
      <p:graphicFrame>
        <p:nvGraphicFramePr>
          <p:cNvPr id="11" name="图示 10"/>
          <p:cNvGraphicFramePr/>
          <p:nvPr>
            <p:extLst>
              <p:ext uri="{D42A27DB-BD31-4B8C-83A1-F6EECF244321}">
                <p14:modId xmlns:p14="http://schemas.microsoft.com/office/powerpoint/2010/main" val="166612312"/>
              </p:ext>
            </p:extLst>
          </p:nvPr>
        </p:nvGraphicFramePr>
        <p:xfrm>
          <a:off x="419100" y="1559594"/>
          <a:ext cx="8253164" cy="50377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81689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54"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8"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60"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四、代表客户、联系我们</a:t>
            </a:r>
          </a:p>
        </p:txBody>
      </p:sp>
      <p:sp>
        <p:nvSpPr>
          <p:cNvPr id="61"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联系我们</a:t>
            </a:r>
            <a:endParaRPr lang="zh-CN" altLang="en-US" sz="2800" dirty="0">
              <a:solidFill>
                <a:srgbClr val="FF3300"/>
              </a:solidFill>
              <a:ea typeface="隶书" pitchFamily="49" charset="-122"/>
            </a:endParaRPr>
          </a:p>
        </p:txBody>
      </p:sp>
      <p:sp>
        <p:nvSpPr>
          <p:cNvPr id="62" name="Text Box 9"/>
          <p:cNvSpPr txBox="1">
            <a:spLocks noChangeArrowheads="1"/>
          </p:cNvSpPr>
          <p:nvPr/>
        </p:nvSpPr>
        <p:spPr bwMode="auto">
          <a:xfrm>
            <a:off x="285720" y="1142984"/>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4.2</a:t>
            </a:r>
            <a:endParaRPr lang="zh-CN" altLang="en-US" sz="2000" dirty="0">
              <a:solidFill>
                <a:srgbClr val="FF3300"/>
              </a:solidFill>
              <a:ea typeface="隶书" pitchFamily="49" charset="-122"/>
            </a:endParaRPr>
          </a:p>
        </p:txBody>
      </p:sp>
      <p:sp>
        <p:nvSpPr>
          <p:cNvPr id="5" name="TextBox 4"/>
          <p:cNvSpPr txBox="1"/>
          <p:nvPr/>
        </p:nvSpPr>
        <p:spPr>
          <a:xfrm>
            <a:off x="5327680" y="5081957"/>
            <a:ext cx="3203547" cy="738664"/>
          </a:xfrm>
          <a:prstGeom prst="rect">
            <a:avLst/>
          </a:prstGeom>
          <a:noFill/>
        </p:spPr>
        <p:txBody>
          <a:bodyPr wrap="square" rtlCol="0">
            <a:spAutoFit/>
          </a:bodyPr>
          <a:lstStyle/>
          <a:p>
            <a:r>
              <a:rPr lang="zh-CN" altLang="en-US" sz="1400" dirty="0" smtClean="0">
                <a:solidFill>
                  <a:schemeClr val="bg1"/>
                </a:solidFill>
              </a:rPr>
              <a:t>中华全国律师协会、 北京市律师协会、 上海市律师协会、 北京金杜律所、 北京君合律所 等</a:t>
            </a:r>
            <a:endParaRPr lang="zh-CN" altLang="en-US" sz="1400" dirty="0">
              <a:solidFill>
                <a:schemeClr val="bg1"/>
              </a:solidFill>
            </a:endParaRPr>
          </a:p>
        </p:txBody>
      </p:sp>
      <p:sp>
        <p:nvSpPr>
          <p:cNvPr id="6" name="矩形 5"/>
          <p:cNvSpPr/>
          <p:nvPr/>
        </p:nvSpPr>
        <p:spPr>
          <a:xfrm>
            <a:off x="5252457" y="5820621"/>
            <a:ext cx="3480172" cy="738664"/>
          </a:xfrm>
          <a:prstGeom prst="rect">
            <a:avLst/>
          </a:prstGeom>
        </p:spPr>
        <p:txBody>
          <a:bodyPr wrap="square">
            <a:spAutoFit/>
          </a:bodyPr>
          <a:lstStyle/>
          <a:p>
            <a:r>
              <a:rPr lang="zh-CN" altLang="en-US" sz="1400" dirty="0">
                <a:solidFill>
                  <a:schemeClr val="bg1"/>
                </a:solidFill>
              </a:rPr>
              <a:t>国家</a:t>
            </a:r>
            <a:r>
              <a:rPr lang="zh-CN" altLang="en-US" sz="1400" dirty="0" smtClean="0">
                <a:solidFill>
                  <a:schemeClr val="bg1"/>
                </a:solidFill>
              </a:rPr>
              <a:t>开发银行、 中国人民银行、 中国工商银行、 中国交通银行、 法国 </a:t>
            </a:r>
            <a:r>
              <a:rPr lang="zh-CN" altLang="en-US" sz="1400" dirty="0">
                <a:solidFill>
                  <a:schemeClr val="bg1"/>
                </a:solidFill>
              </a:rPr>
              <a:t>兴业</a:t>
            </a:r>
            <a:r>
              <a:rPr lang="zh-CN" altLang="en-US" sz="1400" dirty="0" smtClean="0">
                <a:solidFill>
                  <a:schemeClr val="bg1"/>
                </a:solidFill>
              </a:rPr>
              <a:t>银行、 香港汇丰银行、 </a:t>
            </a:r>
            <a:r>
              <a:rPr lang="zh-CN" altLang="en-US" sz="1400" dirty="0">
                <a:solidFill>
                  <a:schemeClr val="bg1"/>
                </a:solidFill>
              </a:rPr>
              <a:t>上海</a:t>
            </a:r>
            <a:r>
              <a:rPr lang="zh-CN" altLang="en-US" sz="1400" dirty="0" smtClean="0">
                <a:solidFill>
                  <a:schemeClr val="bg1"/>
                </a:solidFill>
              </a:rPr>
              <a:t>证交所等</a:t>
            </a:r>
            <a:endParaRPr lang="zh-CN" altLang="en-US" sz="1400" dirty="0">
              <a:solidFill>
                <a:schemeClr val="bg1"/>
              </a:solidFill>
            </a:endParaRPr>
          </a:p>
        </p:txBody>
      </p:sp>
      <p:graphicFrame>
        <p:nvGraphicFramePr>
          <p:cNvPr id="4" name="图示 3"/>
          <p:cNvGraphicFramePr/>
          <p:nvPr>
            <p:extLst>
              <p:ext uri="{D42A27DB-BD31-4B8C-83A1-F6EECF244321}">
                <p14:modId xmlns:p14="http://schemas.microsoft.com/office/powerpoint/2010/main" val="3898746726"/>
              </p:ext>
            </p:extLst>
          </p:nvPr>
        </p:nvGraphicFramePr>
        <p:xfrm>
          <a:off x="285720" y="1695450"/>
          <a:ext cx="8534752" cy="50459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76175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91440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54" name="Picture 3"/>
          <p:cNvPicPr>
            <a:picLocks noChangeAspect="1" noChangeArrowheads="1"/>
          </p:cNvPicPr>
          <p:nvPr/>
        </p:nvPicPr>
        <p:blipFill>
          <a:blip r:embed="rId3"/>
          <a:srcRect/>
          <a:stretch>
            <a:fillRect/>
          </a:stretch>
        </p:blipFill>
        <p:spPr bwMode="auto">
          <a:xfrm>
            <a:off x="5786446" y="0"/>
            <a:ext cx="3357554" cy="857232"/>
          </a:xfrm>
          <a:prstGeom prst="rect">
            <a:avLst/>
          </a:prstGeom>
          <a:noFill/>
          <a:ln w="9525">
            <a:noFill/>
            <a:miter lim="800000"/>
            <a:headEnd/>
            <a:tailEnd/>
          </a:ln>
          <a:effectLst/>
        </p:spPr>
      </p:pic>
      <p:pic>
        <p:nvPicPr>
          <p:cNvPr id="48" name="Picture 7"/>
          <p:cNvPicPr>
            <a:picLocks noChangeAspect="1" noChangeArrowheads="1"/>
          </p:cNvPicPr>
          <p:nvPr/>
        </p:nvPicPr>
        <p:blipFill>
          <a:blip r:embed="rId4"/>
          <a:srcRect/>
          <a:stretch>
            <a:fillRect/>
          </a:stretch>
        </p:blipFill>
        <p:spPr bwMode="auto">
          <a:xfrm>
            <a:off x="152400" y="1143000"/>
            <a:ext cx="685800" cy="552450"/>
          </a:xfrm>
          <a:prstGeom prst="rect">
            <a:avLst/>
          </a:prstGeom>
          <a:noFill/>
          <a:ln w="9525">
            <a:noFill/>
            <a:miter lim="800000"/>
            <a:headEnd/>
            <a:tailEnd/>
          </a:ln>
        </p:spPr>
      </p:pic>
      <p:sp>
        <p:nvSpPr>
          <p:cNvPr id="60" name="Rectangle 5"/>
          <p:cNvSpPr>
            <a:spLocks noGrp="1" noChangeArrowheads="1"/>
          </p:cNvSpPr>
          <p:nvPr>
            <p:ph type="title"/>
          </p:nvPr>
        </p:nvSpPr>
        <p:spPr>
          <a:xfrm>
            <a:off x="381000" y="152400"/>
            <a:ext cx="5257800" cy="563563"/>
          </a:xfrm>
        </p:spPr>
        <p:txBody>
          <a:bodyPr/>
          <a:lstStyle/>
          <a:p>
            <a:pPr algn="l"/>
            <a:r>
              <a:rPr lang="zh-CN" altLang="en-US" sz="2800" b="1" dirty="0" smtClean="0">
                <a:solidFill>
                  <a:srgbClr val="FF3300"/>
                </a:solidFill>
                <a:ea typeface="隶书" pitchFamily="49" charset="-122"/>
              </a:rPr>
              <a:t>四、代表客户、联系我们</a:t>
            </a:r>
          </a:p>
        </p:txBody>
      </p:sp>
      <p:sp>
        <p:nvSpPr>
          <p:cNvPr id="61" name="Rectangle 8"/>
          <p:cNvSpPr>
            <a:spLocks noChangeArrowheads="1"/>
          </p:cNvSpPr>
          <p:nvPr/>
        </p:nvSpPr>
        <p:spPr bwMode="auto">
          <a:xfrm>
            <a:off x="838200" y="1066800"/>
            <a:ext cx="5791200" cy="563563"/>
          </a:xfrm>
          <a:prstGeom prst="rect">
            <a:avLst/>
          </a:prstGeom>
          <a:noFill/>
          <a:ln w="9525">
            <a:noFill/>
            <a:miter lim="800000"/>
            <a:headEnd/>
            <a:tailEnd/>
          </a:ln>
        </p:spPr>
        <p:txBody>
          <a:bodyPr anchor="ctr"/>
          <a:lstStyle/>
          <a:p>
            <a:r>
              <a:rPr lang="zh-CN" altLang="en-US" sz="2800" dirty="0" smtClean="0">
                <a:solidFill>
                  <a:srgbClr val="FF3300"/>
                </a:solidFill>
                <a:ea typeface="隶书" pitchFamily="49" charset="-122"/>
              </a:rPr>
              <a:t>联系我们</a:t>
            </a:r>
            <a:endParaRPr lang="zh-CN" altLang="en-US" sz="2800" dirty="0">
              <a:solidFill>
                <a:srgbClr val="FF3300"/>
              </a:solidFill>
              <a:ea typeface="隶书" pitchFamily="49" charset="-122"/>
            </a:endParaRPr>
          </a:p>
        </p:txBody>
      </p:sp>
      <p:sp>
        <p:nvSpPr>
          <p:cNvPr id="62" name="Text Box 9"/>
          <p:cNvSpPr txBox="1">
            <a:spLocks noChangeArrowheads="1"/>
          </p:cNvSpPr>
          <p:nvPr/>
        </p:nvSpPr>
        <p:spPr bwMode="auto">
          <a:xfrm>
            <a:off x="285720" y="1142984"/>
            <a:ext cx="1295400" cy="366713"/>
          </a:xfrm>
          <a:prstGeom prst="rect">
            <a:avLst/>
          </a:prstGeom>
          <a:noFill/>
          <a:ln w="9525" algn="ctr">
            <a:noFill/>
            <a:miter lim="800000"/>
            <a:headEnd/>
            <a:tailEnd/>
          </a:ln>
        </p:spPr>
        <p:txBody>
          <a:bodyPr anchor="ctr"/>
          <a:lstStyle/>
          <a:p>
            <a:pPr algn="l"/>
            <a:r>
              <a:rPr lang="en-US" altLang="zh-CN" sz="2000" dirty="0" smtClean="0">
                <a:solidFill>
                  <a:srgbClr val="FF3300"/>
                </a:solidFill>
                <a:ea typeface="隶书" pitchFamily="49" charset="-122"/>
              </a:rPr>
              <a:t>4.2</a:t>
            </a:r>
            <a:endParaRPr lang="zh-CN" altLang="en-US" sz="2000" dirty="0">
              <a:solidFill>
                <a:srgbClr val="FF3300"/>
              </a:solidFill>
              <a:ea typeface="隶书" pitchFamily="49" charset="-122"/>
            </a:endParaRPr>
          </a:p>
        </p:txBody>
      </p:sp>
      <p:sp>
        <p:nvSpPr>
          <p:cNvPr id="5" name="TextBox 4"/>
          <p:cNvSpPr txBox="1"/>
          <p:nvPr/>
        </p:nvSpPr>
        <p:spPr>
          <a:xfrm>
            <a:off x="5327680" y="5081957"/>
            <a:ext cx="3203547" cy="738664"/>
          </a:xfrm>
          <a:prstGeom prst="rect">
            <a:avLst/>
          </a:prstGeom>
          <a:noFill/>
        </p:spPr>
        <p:txBody>
          <a:bodyPr wrap="square" rtlCol="0">
            <a:spAutoFit/>
          </a:bodyPr>
          <a:lstStyle/>
          <a:p>
            <a:r>
              <a:rPr lang="zh-CN" altLang="en-US" sz="1400" dirty="0" smtClean="0">
                <a:solidFill>
                  <a:schemeClr val="bg1"/>
                </a:solidFill>
              </a:rPr>
              <a:t>中华全国律师协会、 北京市律师协会、 上海市律师协会、 北京金杜律所、 北京君合律所 等</a:t>
            </a:r>
            <a:endParaRPr lang="zh-CN" altLang="en-US" sz="1400" dirty="0">
              <a:solidFill>
                <a:schemeClr val="bg1"/>
              </a:solidFill>
            </a:endParaRPr>
          </a:p>
        </p:txBody>
      </p:sp>
      <p:sp>
        <p:nvSpPr>
          <p:cNvPr id="6" name="矩形 5"/>
          <p:cNvSpPr/>
          <p:nvPr/>
        </p:nvSpPr>
        <p:spPr>
          <a:xfrm>
            <a:off x="5252457" y="5820621"/>
            <a:ext cx="3480172" cy="738664"/>
          </a:xfrm>
          <a:prstGeom prst="rect">
            <a:avLst/>
          </a:prstGeom>
        </p:spPr>
        <p:txBody>
          <a:bodyPr wrap="square">
            <a:spAutoFit/>
          </a:bodyPr>
          <a:lstStyle/>
          <a:p>
            <a:r>
              <a:rPr lang="zh-CN" altLang="en-US" sz="1400" dirty="0">
                <a:solidFill>
                  <a:schemeClr val="bg1"/>
                </a:solidFill>
              </a:rPr>
              <a:t>国家</a:t>
            </a:r>
            <a:r>
              <a:rPr lang="zh-CN" altLang="en-US" sz="1400" dirty="0" smtClean="0">
                <a:solidFill>
                  <a:schemeClr val="bg1"/>
                </a:solidFill>
              </a:rPr>
              <a:t>开发银行、 中国人民银行、 中国工商银行、 中国交通银行、 法国 </a:t>
            </a:r>
            <a:r>
              <a:rPr lang="zh-CN" altLang="en-US" sz="1400" dirty="0">
                <a:solidFill>
                  <a:schemeClr val="bg1"/>
                </a:solidFill>
              </a:rPr>
              <a:t>兴业</a:t>
            </a:r>
            <a:r>
              <a:rPr lang="zh-CN" altLang="en-US" sz="1400" dirty="0" smtClean="0">
                <a:solidFill>
                  <a:schemeClr val="bg1"/>
                </a:solidFill>
              </a:rPr>
              <a:t>银行、 香港汇丰银行、 </a:t>
            </a:r>
            <a:r>
              <a:rPr lang="zh-CN" altLang="en-US" sz="1400" dirty="0">
                <a:solidFill>
                  <a:schemeClr val="bg1"/>
                </a:solidFill>
              </a:rPr>
              <a:t>上海</a:t>
            </a:r>
            <a:r>
              <a:rPr lang="zh-CN" altLang="en-US" sz="1400" dirty="0" smtClean="0">
                <a:solidFill>
                  <a:schemeClr val="bg1"/>
                </a:solidFill>
              </a:rPr>
              <a:t>证交所等</a:t>
            </a:r>
            <a:endParaRPr lang="zh-CN" altLang="en-US" sz="1400" dirty="0">
              <a:solidFill>
                <a:schemeClr val="bg1"/>
              </a:solidFill>
            </a:endParaRPr>
          </a:p>
        </p:txBody>
      </p:sp>
      <p:graphicFrame>
        <p:nvGraphicFramePr>
          <p:cNvPr id="4" name="图示 3"/>
          <p:cNvGraphicFramePr/>
          <p:nvPr>
            <p:extLst>
              <p:ext uri="{D42A27DB-BD31-4B8C-83A1-F6EECF244321}">
                <p14:modId xmlns:p14="http://schemas.microsoft.com/office/powerpoint/2010/main" val="300662268"/>
              </p:ext>
            </p:extLst>
          </p:nvPr>
        </p:nvGraphicFramePr>
        <p:xfrm>
          <a:off x="285720" y="1695450"/>
          <a:ext cx="8534752" cy="50459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33369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0" y="0"/>
            <a:ext cx="3357554" cy="1000108"/>
          </a:xfrm>
          <a:prstGeom prst="rect">
            <a:avLst/>
          </a:prstGeom>
          <a:noFill/>
          <a:ln w="9525">
            <a:noFill/>
            <a:miter lim="800000"/>
            <a:headEnd/>
            <a:tailEnd/>
          </a:ln>
          <a:effectLst/>
        </p:spPr>
      </p:pic>
      <p:sp>
        <p:nvSpPr>
          <p:cNvPr id="6" name="Rectangle 4"/>
          <p:cNvSpPr>
            <a:spLocks noChangeArrowheads="1"/>
          </p:cNvSpPr>
          <p:nvPr/>
        </p:nvSpPr>
        <p:spPr bwMode="auto">
          <a:xfrm>
            <a:off x="0" y="928670"/>
            <a:ext cx="9144000" cy="152400"/>
          </a:xfrm>
          <a:prstGeom prst="rect">
            <a:avLst/>
          </a:prstGeom>
          <a:solidFill>
            <a:srgbClr val="CC3300"/>
          </a:solidFill>
          <a:ln w="9525">
            <a:noFill/>
            <a:miter lim="800000"/>
            <a:headEnd/>
            <a:tailEnd/>
          </a:ln>
        </p:spPr>
        <p:txBody>
          <a:bodyPr wrap="none" anchor="ctr"/>
          <a:lstStyle/>
          <a:p>
            <a:endParaRPr lang="zh-CN" altLang="zh-CN" b="0"/>
          </a:p>
        </p:txBody>
      </p:sp>
      <p:pic>
        <p:nvPicPr>
          <p:cNvPr id="7" name="Picture 2"/>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sp>
        <p:nvSpPr>
          <p:cNvPr id="10" name="矩形 9"/>
          <p:cNvSpPr/>
          <p:nvPr/>
        </p:nvSpPr>
        <p:spPr>
          <a:xfrm>
            <a:off x="1785918" y="2214554"/>
            <a:ext cx="6572296" cy="1446550"/>
          </a:xfrm>
          <a:prstGeom prst="rect">
            <a:avLst/>
          </a:prstGeom>
          <a:noFill/>
        </p:spPr>
        <p:txBody>
          <a:bodyPr wrap="square" lIns="91440" tIns="45720" rIns="91440" bIns="45720">
            <a:spAutoFit/>
          </a:bodyPr>
          <a:lstStyle/>
          <a:p>
            <a:pPr algn="ctr"/>
            <a:r>
              <a:rPr lang="zh-CN" alt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隶书" pitchFamily="2" charset="-122"/>
                <a:ea typeface="华文隶书" pitchFamily="2" charset="-122"/>
              </a:rPr>
              <a:t>谢谢大家！</a:t>
            </a:r>
          </a:p>
        </p:txBody>
      </p:sp>
      <p:sp>
        <p:nvSpPr>
          <p:cNvPr id="8" name="Rectangle 5"/>
          <p:cNvSpPr>
            <a:spLocks noGrp="1" noChangeArrowheads="1"/>
          </p:cNvSpPr>
          <p:nvPr>
            <p:ph type="subTitle" idx="1"/>
          </p:nvPr>
        </p:nvSpPr>
        <p:spPr>
          <a:xfrm>
            <a:off x="1071538" y="4286256"/>
            <a:ext cx="6400800" cy="1500198"/>
          </a:xfrm>
        </p:spPr>
        <p:txBody>
          <a:bodyPr>
            <a:normAutofit/>
          </a:bodyPr>
          <a:lstStyle/>
          <a:p>
            <a:pPr algn="l">
              <a:lnSpc>
                <a:spcPct val="80000"/>
              </a:lnSpc>
            </a:pPr>
            <a:endParaRPr lang="en-US" altLang="zh-CN" sz="2000" b="1" dirty="0" smtClean="0">
              <a:latin typeface="楷体" pitchFamily="49" charset="-122"/>
              <a:ea typeface="楷体" pitchFamily="49" charset="-122"/>
            </a:endParaRPr>
          </a:p>
          <a:p>
            <a:pPr algn="l">
              <a:lnSpc>
                <a:spcPct val="80000"/>
              </a:lnSpc>
            </a:pPr>
            <a:r>
              <a:rPr lang="zh-CN" altLang="en-US" sz="2000" b="1" smtClean="0">
                <a:latin typeface="楷体" pitchFamily="49" charset="-122"/>
                <a:ea typeface="楷体" pitchFamily="49" charset="-122"/>
              </a:rPr>
              <a:t>姓名</a:t>
            </a:r>
            <a:r>
              <a:rPr lang="zh-CN" altLang="en-US" sz="2000" b="1" smtClean="0">
                <a:latin typeface="楷体" pitchFamily="49" charset="-122"/>
                <a:ea typeface="楷体" pitchFamily="49" charset="-122"/>
              </a:rPr>
              <a:t>：王雪</a:t>
            </a:r>
            <a:endParaRPr lang="en-US" altLang="zh-CN" sz="2000" b="1" dirty="0" smtClean="0">
              <a:latin typeface="楷体" pitchFamily="49" charset="-122"/>
              <a:ea typeface="楷体" pitchFamily="49" charset="-122"/>
            </a:endParaRPr>
          </a:p>
          <a:p>
            <a:pPr algn="l">
              <a:lnSpc>
                <a:spcPct val="80000"/>
              </a:lnSpc>
            </a:pPr>
            <a:endParaRPr lang="en-US" altLang="zh-CN" sz="2000" b="1" dirty="0">
              <a:latin typeface="楷体" pitchFamily="49" charset="-122"/>
              <a:ea typeface="楷体" pitchFamily="49" charset="-122"/>
            </a:endParaRPr>
          </a:p>
          <a:p>
            <a:pPr algn="l">
              <a:lnSpc>
                <a:spcPct val="80000"/>
              </a:lnSpc>
            </a:pPr>
            <a:r>
              <a:rPr lang="zh-CN" altLang="en-US" sz="2000" b="1" dirty="0" smtClean="0">
                <a:latin typeface="楷体" pitchFamily="49" charset="-122"/>
                <a:ea typeface="楷体" pitchFamily="49" charset="-122"/>
              </a:rPr>
              <a:t>北大英华科技有限公司</a:t>
            </a:r>
            <a:endParaRPr lang="en-US" altLang="zh-CN" sz="2000" b="1" dirty="0" smtClean="0">
              <a:latin typeface="楷体" pitchFamily="49" charset="-122"/>
              <a:ea typeface="楷体" pitchFamily="49" charset="-122"/>
            </a:endParaRPr>
          </a:p>
          <a:p>
            <a:pPr algn="l" eaLnBrk="1" hangingPunct="1">
              <a:lnSpc>
                <a:spcPct val="80000"/>
              </a:lnSpc>
            </a:pPr>
            <a:r>
              <a:rPr lang="en-US" altLang="zh-CN" sz="1200" b="1"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5638800" y="0"/>
            <a:ext cx="3505200" cy="885825"/>
          </a:xfrm>
          <a:prstGeom prst="rect">
            <a:avLst/>
          </a:prstGeom>
          <a:noFill/>
          <a:ln w="9525">
            <a:noFill/>
            <a:miter lim="800000"/>
            <a:headEnd/>
            <a:tailEnd/>
          </a:ln>
        </p:spPr>
      </p:pic>
      <p:sp>
        <p:nvSpPr>
          <p:cNvPr id="3075" name="Rectangle 3"/>
          <p:cNvSpPr>
            <a:spLocks noChangeArrowheads="1"/>
          </p:cNvSpPr>
          <p:nvPr/>
        </p:nvSpPr>
        <p:spPr bwMode="auto">
          <a:xfrm>
            <a:off x="0" y="0"/>
            <a:ext cx="5562600" cy="838200"/>
          </a:xfrm>
          <a:prstGeom prst="rect">
            <a:avLst/>
          </a:prstGeom>
          <a:solidFill>
            <a:srgbClr val="CC3300"/>
          </a:solidFill>
          <a:ln w="9525">
            <a:noFill/>
            <a:miter lim="800000"/>
            <a:headEnd/>
            <a:tailEnd/>
          </a:ln>
        </p:spPr>
        <p:txBody>
          <a:bodyPr wrap="none" anchor="ctr"/>
          <a:lstStyle/>
          <a:p>
            <a:r>
              <a:rPr lang="zh-CN" altLang="en-US" sz="3600" b="0"/>
              <a:t>目录</a:t>
            </a:r>
          </a:p>
        </p:txBody>
      </p:sp>
      <p:sp>
        <p:nvSpPr>
          <p:cNvPr id="3076" name="Rectangle 4"/>
          <p:cNvSpPr>
            <a:spLocks noGrp="1" noChangeArrowheads="1"/>
          </p:cNvSpPr>
          <p:nvPr>
            <p:ph type="title"/>
          </p:nvPr>
        </p:nvSpPr>
        <p:spPr>
          <a:xfrm>
            <a:off x="228600" y="228600"/>
            <a:ext cx="4648200" cy="579438"/>
          </a:xfrm>
        </p:spPr>
        <p:txBody>
          <a:bodyPr>
            <a:normAutofit fontScale="90000"/>
          </a:bodyPr>
          <a:lstStyle/>
          <a:p>
            <a:pPr eaLnBrk="1" hangingPunct="1"/>
            <a:r>
              <a:rPr lang="en-US" altLang="zh-CN" sz="6000" dirty="0" smtClean="0">
                <a:solidFill>
                  <a:schemeClr val="tx1"/>
                </a:solidFill>
              </a:rPr>
              <a:t> </a:t>
            </a:r>
          </a:p>
        </p:txBody>
      </p:sp>
      <p:pic>
        <p:nvPicPr>
          <p:cNvPr id="3078" name="Picture 7"/>
          <p:cNvPicPr>
            <a:picLocks noChangeAspect="1" noChangeArrowheads="1"/>
          </p:cNvPicPr>
          <p:nvPr/>
        </p:nvPicPr>
        <p:blipFill>
          <a:blip r:embed="rId4"/>
          <a:srcRect/>
          <a:stretch>
            <a:fillRect/>
          </a:stretch>
        </p:blipFill>
        <p:spPr bwMode="auto">
          <a:xfrm>
            <a:off x="6477000" y="4711700"/>
            <a:ext cx="2667000" cy="2146300"/>
          </a:xfrm>
          <a:prstGeom prst="rect">
            <a:avLst/>
          </a:prstGeom>
          <a:noFill/>
          <a:ln w="9525">
            <a:noFill/>
            <a:miter lim="800000"/>
            <a:headEnd/>
            <a:tailEnd/>
          </a:ln>
        </p:spPr>
      </p:pic>
      <p:sp>
        <p:nvSpPr>
          <p:cNvPr id="13" name="Rectangle 3"/>
          <p:cNvSpPr>
            <a:spLocks noChangeArrowheads="1"/>
          </p:cNvSpPr>
          <p:nvPr/>
        </p:nvSpPr>
        <p:spPr bwMode="gray">
          <a:xfrm>
            <a:off x="0" y="2297113"/>
            <a:ext cx="5214942" cy="769937"/>
          </a:xfrm>
          <a:prstGeom prst="rect">
            <a:avLst/>
          </a:prstGeom>
          <a:solidFill>
            <a:srgbClr val="C00000">
              <a:lumMod val="20000"/>
              <a:lumOff val="80000"/>
            </a:srgbClr>
          </a:solidFill>
          <a:ln w="12700" algn="ctr">
            <a:noFill/>
            <a:miter lim="800000"/>
            <a:headEnd type="none" w="lg" len="lg"/>
            <a:tailEnd type="none" w="lg" len="lg"/>
          </a:ln>
        </p:spPr>
        <p:txBody>
          <a:bodyPr wrap="square" lIns="457200" tIns="228600" bIns="228600" anchor="ctr">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14" name="Rectangle 3"/>
          <p:cNvSpPr>
            <a:spLocks noChangeArrowheads="1"/>
          </p:cNvSpPr>
          <p:nvPr/>
        </p:nvSpPr>
        <p:spPr bwMode="gray">
          <a:xfrm>
            <a:off x="0" y="2406650"/>
            <a:ext cx="5214942" cy="769938"/>
          </a:xfrm>
          <a:prstGeom prst="rect">
            <a:avLst/>
          </a:prstGeom>
          <a:solidFill>
            <a:srgbClr val="C00000"/>
          </a:solidFill>
          <a:ln w="12700" algn="ctr">
            <a:noFill/>
            <a:miter lim="800000"/>
            <a:headEnd type="none" w="lg" len="lg"/>
            <a:tailEnd type="none" w="lg" len="lg"/>
          </a:ln>
        </p:spPr>
        <p:txBody>
          <a:bodyPr wrap="square" lIns="457200" tIns="228600" bIns="228600" anchor="ctr">
            <a:spAutoFit/>
          </a:bodyPr>
          <a:lstStyle/>
          <a:p>
            <a:pPr>
              <a:spcBef>
                <a:spcPct val="20000"/>
              </a:spcBef>
              <a:defRPr/>
            </a:pPr>
            <a:r>
              <a:rPr kumimoji="0" lang="zh-CN" altLang="en-US" sz="2000" b="1" i="0" u="none" strike="noStrike" kern="0" cap="none" spc="0" normalizeH="0" baseline="0" noProof="0" dirty="0" smtClean="0">
                <a:ln>
                  <a:noFill/>
                </a:ln>
                <a:solidFill>
                  <a:srgbClr val="FFFFFF"/>
                </a:solidFill>
                <a:effectLst/>
                <a:uLnTx/>
                <a:uFillTx/>
                <a:latin typeface="微软雅黑"/>
                <a:ea typeface="微软雅黑"/>
              </a:rPr>
              <a:t>二</a:t>
            </a:r>
            <a:r>
              <a:rPr lang="zh-CN" altLang="en-US" sz="2000" b="1" kern="0" dirty="0" smtClean="0">
                <a:solidFill>
                  <a:srgbClr val="FFFFFF"/>
                </a:solidFill>
                <a:latin typeface="微软雅黑"/>
                <a:ea typeface="微软雅黑"/>
              </a:rPr>
              <a:t>、北大法宝内容和功能介绍</a:t>
            </a:r>
            <a:endParaRPr kumimoji="0" lang="zh-CN" altLang="en-US" sz="2000" b="1" i="0" u="none" strike="noStrike" kern="0" cap="none" spc="0" normalizeH="0" baseline="0" noProof="0" dirty="0">
              <a:ln>
                <a:noFill/>
              </a:ln>
              <a:solidFill>
                <a:srgbClr val="FFFFFF"/>
              </a:solidFill>
              <a:effectLst/>
              <a:uLnTx/>
              <a:uFillTx/>
              <a:latin typeface="微软雅黑"/>
              <a:ea typeface="微软雅黑"/>
            </a:endParaRPr>
          </a:p>
        </p:txBody>
      </p:sp>
      <p:sp>
        <p:nvSpPr>
          <p:cNvPr id="9" name="矩形 8"/>
          <p:cNvSpPr/>
          <p:nvPr/>
        </p:nvSpPr>
        <p:spPr>
          <a:xfrm>
            <a:off x="5500694" y="1428736"/>
            <a:ext cx="2773386" cy="3785652"/>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effectLst/>
                <a:uLnTx/>
                <a:uFillTx/>
                <a:latin typeface="微软雅黑"/>
                <a:ea typeface="微软雅黑"/>
              </a:rPr>
              <a:t>2.1 </a:t>
            </a:r>
            <a:r>
              <a:rPr kumimoji="0" lang="zh-CN" altLang="en-US" sz="2000" b="0" i="0" u="none" strike="noStrike" kern="0" cap="none" spc="0" normalizeH="0" baseline="0" noProof="0" dirty="0" smtClean="0">
                <a:ln>
                  <a:noFill/>
                </a:ln>
                <a:effectLst/>
                <a:uLnTx/>
                <a:uFillTx/>
                <a:latin typeface="微软雅黑"/>
                <a:ea typeface="微软雅黑"/>
              </a:rPr>
              <a:t>法律法规库</a:t>
            </a:r>
            <a:endParaRPr kumimoji="0" lang="en-US" altLang="zh-CN" sz="2000" b="0" i="0" u="none" strike="noStrike" kern="0" cap="none" spc="0" normalizeH="0" baseline="0" noProof="0" dirty="0">
              <a:ln>
                <a:noFill/>
              </a:ln>
              <a:effectLst/>
              <a:uLnTx/>
              <a:uFillTx/>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2.2 </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司法案例库</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2.3 </a:t>
            </a:r>
            <a:r>
              <a:rPr lang="zh-CN" altLang="en-US" sz="2000" kern="0" dirty="0" smtClean="0">
                <a:solidFill>
                  <a:srgbClr val="000000"/>
                </a:solidFill>
                <a:latin typeface="微软雅黑"/>
                <a:ea typeface="微软雅黑"/>
              </a:rPr>
              <a:t>法学期刊库</a:t>
            </a:r>
            <a:endParaRPr lang="en-US" altLang="zh-CN" sz="2000" kern="0" dirty="0" smtClean="0">
              <a:solidFill>
                <a:srgbClr val="000000"/>
              </a:solidFill>
              <a:latin typeface="微软雅黑"/>
              <a:ea typeface="微软雅黑"/>
            </a:endParaRPr>
          </a:p>
          <a:p>
            <a:pPr lvl="0">
              <a:lnSpc>
                <a:spcPct val="150000"/>
              </a:lnSpc>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2.4</a:t>
            </a:r>
            <a:r>
              <a:rPr lang="zh-CN" altLang="en-US" sz="2000" kern="0" dirty="0">
                <a:solidFill>
                  <a:srgbClr val="000000"/>
                </a:solidFill>
                <a:latin typeface="微软雅黑"/>
                <a:ea typeface="微软雅黑"/>
              </a:rPr>
              <a:t>律所实务</a:t>
            </a:r>
            <a:r>
              <a:rPr lang="zh-CN" altLang="en-US" sz="2000" kern="0" dirty="0" smtClean="0">
                <a:solidFill>
                  <a:srgbClr val="000000"/>
                </a:solidFill>
                <a:latin typeface="微软雅黑"/>
                <a:ea typeface="微软雅黑"/>
              </a:rPr>
              <a:t>库</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a:p>
            <a:pPr>
              <a:lnSpc>
                <a:spcPct val="150000"/>
              </a:lnSpc>
              <a:defRPr/>
            </a:pPr>
            <a:r>
              <a:rPr lang="en-US" altLang="zh-CN" sz="2000" kern="0" dirty="0" smtClean="0">
                <a:solidFill>
                  <a:srgbClr val="000000"/>
                </a:solidFill>
                <a:latin typeface="微软雅黑"/>
                <a:ea typeface="微软雅黑"/>
              </a:rPr>
              <a:t>2.5</a:t>
            </a:r>
            <a:r>
              <a:rPr lang="zh-CN" altLang="en-US" sz="2000" kern="0" dirty="0">
                <a:solidFill>
                  <a:srgbClr val="000000"/>
                </a:solidFill>
                <a:latin typeface="微软雅黑"/>
                <a:ea typeface="微软雅黑"/>
              </a:rPr>
              <a:t>专题参考库</a:t>
            </a:r>
            <a:endParaRPr lang="en-US" altLang="zh-CN" sz="2000" kern="0" dirty="0">
              <a:solidFill>
                <a:srgbClr val="000000"/>
              </a:solidFill>
              <a:latin typeface="微软雅黑"/>
              <a:ea typeface="微软雅黑"/>
            </a:endParaRPr>
          </a:p>
          <a:p>
            <a:pPr>
              <a:lnSpc>
                <a:spcPct val="150000"/>
              </a:lnSpc>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2.6</a:t>
            </a:r>
            <a:r>
              <a:rPr lang="zh-CN" altLang="en-US" sz="2000" kern="0" dirty="0">
                <a:solidFill>
                  <a:srgbClr val="000000"/>
                </a:solidFill>
                <a:latin typeface="微软雅黑"/>
                <a:ea typeface="微软雅黑"/>
              </a:rPr>
              <a:t>英文译本</a:t>
            </a:r>
            <a:r>
              <a:rPr lang="zh-CN" altLang="en-US" sz="2000" kern="0" dirty="0" smtClean="0">
                <a:solidFill>
                  <a:srgbClr val="000000"/>
                </a:solidFill>
                <a:latin typeface="微软雅黑"/>
                <a:ea typeface="微软雅黑"/>
              </a:rPr>
              <a:t>库</a:t>
            </a:r>
            <a:endParaRPr kumimoji="0" lang="en-US" altLang="zh-CN" sz="2000" b="0" i="0" u="none" strike="noStrike" kern="0" cap="none" spc="0" normalizeH="0" baseline="0" noProof="0" dirty="0" smtClean="0">
              <a:ln>
                <a:noFill/>
              </a:ln>
              <a:solidFill>
                <a:srgbClr val="000000"/>
              </a:solidFill>
              <a:effectLst/>
              <a:uLnTx/>
              <a:uFillTx/>
              <a:latin typeface="微软雅黑"/>
              <a:ea typeface="微软雅黑"/>
            </a:endParaRPr>
          </a:p>
          <a:p>
            <a:pPr>
              <a:lnSpc>
                <a:spcPct val="150000"/>
              </a:lnSpc>
              <a:defRPr/>
            </a:pPr>
            <a:r>
              <a:rPr lang="en-US" altLang="zh-CN" sz="2000" kern="0" dirty="0" smtClean="0">
                <a:solidFill>
                  <a:srgbClr val="000000"/>
                </a:solidFill>
                <a:latin typeface="微软雅黑"/>
                <a:ea typeface="微软雅黑"/>
              </a:rPr>
              <a:t>2.7</a:t>
            </a:r>
            <a:r>
              <a:rPr lang="zh-CN" altLang="en-US" sz="2000" kern="0" dirty="0">
                <a:solidFill>
                  <a:srgbClr val="000000"/>
                </a:solidFill>
                <a:latin typeface="微软雅黑"/>
                <a:ea typeface="微软雅黑"/>
              </a:rPr>
              <a:t>法宝视频</a:t>
            </a:r>
            <a:r>
              <a:rPr lang="zh-CN" altLang="en-US" sz="2000" kern="0" dirty="0" smtClean="0">
                <a:solidFill>
                  <a:srgbClr val="000000"/>
                </a:solidFill>
                <a:latin typeface="微软雅黑"/>
                <a:ea typeface="微软雅黑"/>
              </a:rPr>
              <a:t>库</a:t>
            </a:r>
            <a:endParaRPr lang="en-US" altLang="zh-CN" sz="2000" kern="0" dirty="0" smtClean="0">
              <a:solidFill>
                <a:srgbClr val="000000"/>
              </a:solidFill>
              <a:latin typeface="微软雅黑"/>
              <a:ea typeface="微软雅黑"/>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altLang="zh-CN" sz="2000" b="0" i="0" u="none" strike="noStrike" kern="0" cap="none" spc="0" normalizeH="0" baseline="0" noProof="0" dirty="0" smtClean="0">
                <a:ln>
                  <a:noFill/>
                </a:ln>
                <a:solidFill>
                  <a:srgbClr val="000000"/>
                </a:solidFill>
                <a:effectLst/>
                <a:uLnTx/>
                <a:uFillTx/>
                <a:latin typeface="微软雅黑"/>
                <a:ea typeface="微软雅黑"/>
              </a:rPr>
              <a:t>2.8</a:t>
            </a:r>
            <a:r>
              <a:rPr kumimoji="0" lang="zh-CN" altLang="en-US" sz="2000" b="0" i="0" u="none" strike="noStrike" kern="0" cap="none" spc="0" normalizeH="0" baseline="0" noProof="0" dirty="0" smtClean="0">
                <a:ln>
                  <a:noFill/>
                </a:ln>
                <a:solidFill>
                  <a:srgbClr val="000000"/>
                </a:solidFill>
                <a:effectLst/>
                <a:uLnTx/>
                <a:uFillTx/>
                <a:latin typeface="微软雅黑"/>
                <a:ea typeface="微软雅黑"/>
              </a:rPr>
              <a:t>司法考试库</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5971</TotalTime>
  <Words>7348</Words>
  <Application>Microsoft Office PowerPoint</Application>
  <PresentationFormat>全屏显示(4:3)</PresentationFormat>
  <Paragraphs>932</Paragraphs>
  <Slides>82</Slides>
  <Notes>82</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Office 主题</vt:lpstr>
      <vt:lpstr>PowerPoint 演示文稿</vt:lpstr>
      <vt:lpstr> </vt:lpstr>
      <vt:lpstr> </vt:lpstr>
      <vt:lpstr>一、北大英华公司简介</vt:lpstr>
      <vt:lpstr>一、为什么要用专业法律数据库？</vt:lpstr>
      <vt:lpstr>一、北大英华公司简介</vt:lpstr>
      <vt:lpstr>一、北大英华公司简介</vt:lpstr>
      <vt:lpstr>一、北大英华公司简介</vt:lpstr>
      <vt:lpstr> </vt:lpstr>
      <vt:lpstr>PowerPoint 演示文稿</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2.1法律法规库</vt:lpstr>
      <vt:lpstr>2.2司法案例库</vt:lpstr>
      <vt:lpstr>2.2司法案例库</vt:lpstr>
      <vt:lpstr>2.2司法案例库</vt:lpstr>
      <vt:lpstr>2.2司法案例库</vt:lpstr>
      <vt:lpstr>2.2司法案例库</vt:lpstr>
      <vt:lpstr>2.2司法案例库</vt:lpstr>
      <vt:lpstr>2.2司法案例库</vt:lpstr>
      <vt:lpstr>2.2司法案例库</vt:lpstr>
      <vt:lpstr>2.2司法案例库</vt:lpstr>
      <vt:lpstr>2.2司法案例库</vt:lpstr>
      <vt:lpstr>2.2司法案例库</vt:lpstr>
      <vt:lpstr>2.3法学期刊库</vt:lpstr>
      <vt:lpstr>2.3法学期刊库</vt:lpstr>
      <vt:lpstr>2.3法学期刊库</vt:lpstr>
      <vt:lpstr>2.3法学期刊库</vt:lpstr>
      <vt:lpstr>2.3法学期刊库</vt:lpstr>
      <vt:lpstr>2.3法学期刊库</vt:lpstr>
      <vt:lpstr>2.4律所实务库</vt:lpstr>
      <vt:lpstr>2.4律师事务库</vt:lpstr>
      <vt:lpstr>2.4律所实务库</vt:lpstr>
      <vt:lpstr>2.4律所实务库</vt:lpstr>
      <vt:lpstr>2.5专题参考库</vt:lpstr>
      <vt:lpstr>2.5专题参考库</vt:lpstr>
      <vt:lpstr>2.5专题参考库</vt:lpstr>
      <vt:lpstr>2.5专题参考库</vt:lpstr>
      <vt:lpstr>2.5专题参考库</vt:lpstr>
      <vt:lpstr>2.6英文译本库</vt:lpstr>
      <vt:lpstr>2.6英文译本库</vt:lpstr>
      <vt:lpstr>2.6英文译本库</vt:lpstr>
      <vt:lpstr>2.6英文译本库</vt:lpstr>
      <vt:lpstr>2.6英文译本库</vt:lpstr>
      <vt:lpstr>2.6英文译本库</vt:lpstr>
      <vt:lpstr>2.6英文译本库</vt:lpstr>
      <vt:lpstr>2.6英文译本库</vt:lpstr>
      <vt:lpstr>2.7法宝视频库</vt:lpstr>
      <vt:lpstr>2.7法宝视频库</vt:lpstr>
      <vt:lpstr>2.7法宝视频库</vt:lpstr>
      <vt:lpstr>2.7法宝视频库</vt:lpstr>
      <vt:lpstr>2.7法宝视频库</vt:lpstr>
      <vt:lpstr>2.7法宝视频库</vt:lpstr>
      <vt:lpstr>2.8司法考试库</vt:lpstr>
      <vt:lpstr>2.8司法考试库</vt:lpstr>
      <vt:lpstr>2.8司法考试库</vt:lpstr>
      <vt:lpstr>2.8司法考试库</vt:lpstr>
      <vt:lpstr>2.8司法考试库</vt:lpstr>
      <vt:lpstr> </vt:lpstr>
      <vt:lpstr>3.1内容体系丰富完善</vt:lpstr>
      <vt:lpstr>3.2信息质量权威准确</vt:lpstr>
      <vt:lpstr>3.3  平台功能强大方便</vt:lpstr>
      <vt:lpstr>3.4增值信息深入实用</vt:lpstr>
      <vt:lpstr>3.5售后服务体贴用心</vt:lpstr>
      <vt:lpstr> </vt:lpstr>
      <vt:lpstr>四、代表客户、联系我们</vt:lpstr>
      <vt:lpstr>四、代表客户、联系我们</vt:lpstr>
      <vt:lpstr>四、代表客户、联系我们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北大法宝—司法案例库 信息检索课程课件</dc:title>
  <dc:creator>heyq</dc:creator>
  <cp:lastModifiedBy>lsn</cp:lastModifiedBy>
  <cp:revision>346</cp:revision>
  <dcterms:created xsi:type="dcterms:W3CDTF">2012-04-04T07:52:51Z</dcterms:created>
  <dcterms:modified xsi:type="dcterms:W3CDTF">2015-03-04T02:49:48Z</dcterms:modified>
</cp:coreProperties>
</file>